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Lst>
  <p:notesMasterIdLst>
    <p:notesMasterId r:id="rId43"/>
  </p:notesMasterIdLst>
  <p:sldIdLst>
    <p:sldId id="456" r:id="rId6"/>
    <p:sldId id="325" r:id="rId7"/>
    <p:sldId id="382" r:id="rId8"/>
    <p:sldId id="366" r:id="rId9"/>
    <p:sldId id="483" r:id="rId10"/>
    <p:sldId id="445" r:id="rId11"/>
    <p:sldId id="446" r:id="rId12"/>
    <p:sldId id="369" r:id="rId13"/>
    <p:sldId id="368" r:id="rId14"/>
    <p:sldId id="324" r:id="rId15"/>
    <p:sldId id="484" r:id="rId16"/>
    <p:sldId id="413" r:id="rId17"/>
    <p:sldId id="452" r:id="rId18"/>
    <p:sldId id="402" r:id="rId19"/>
    <p:sldId id="485" r:id="rId20"/>
    <p:sldId id="425" r:id="rId21"/>
    <p:sldId id="449" r:id="rId22"/>
    <p:sldId id="478" r:id="rId23"/>
    <p:sldId id="481" r:id="rId24"/>
    <p:sldId id="468" r:id="rId25"/>
    <p:sldId id="457" r:id="rId26"/>
    <p:sldId id="300" r:id="rId27"/>
    <p:sldId id="482" r:id="rId28"/>
    <p:sldId id="461" r:id="rId29"/>
    <p:sldId id="467" r:id="rId30"/>
    <p:sldId id="306" r:id="rId31"/>
    <p:sldId id="431" r:id="rId32"/>
    <p:sldId id="430" r:id="rId33"/>
    <p:sldId id="423" r:id="rId34"/>
    <p:sldId id="465" r:id="rId35"/>
    <p:sldId id="479" r:id="rId36"/>
    <p:sldId id="475" r:id="rId37"/>
    <p:sldId id="377" r:id="rId38"/>
    <p:sldId id="473" r:id="rId39"/>
    <p:sldId id="477" r:id="rId40"/>
    <p:sldId id="417" r:id="rId41"/>
    <p:sldId id="3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409172-D8CA-4B1E-B7AE-CAB1030EC965}">
          <p14:sldIdLst>
            <p14:sldId id="456"/>
            <p14:sldId id="325"/>
            <p14:sldId id="382"/>
            <p14:sldId id="366"/>
            <p14:sldId id="483"/>
            <p14:sldId id="445"/>
            <p14:sldId id="446"/>
            <p14:sldId id="369"/>
            <p14:sldId id="368"/>
            <p14:sldId id="324"/>
            <p14:sldId id="484"/>
            <p14:sldId id="413"/>
            <p14:sldId id="452"/>
            <p14:sldId id="402"/>
            <p14:sldId id="485"/>
            <p14:sldId id="425"/>
            <p14:sldId id="449"/>
            <p14:sldId id="478"/>
            <p14:sldId id="481"/>
            <p14:sldId id="468"/>
            <p14:sldId id="457"/>
            <p14:sldId id="300"/>
            <p14:sldId id="482"/>
            <p14:sldId id="461"/>
            <p14:sldId id="467"/>
            <p14:sldId id="306"/>
            <p14:sldId id="431"/>
            <p14:sldId id="430"/>
            <p14:sldId id="423"/>
            <p14:sldId id="465"/>
            <p14:sldId id="479"/>
            <p14:sldId id="475"/>
            <p14:sldId id="377"/>
            <p14:sldId id="473"/>
            <p14:sldId id="477"/>
            <p14:sldId id="417"/>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968611-2B6C-D725-4ECB-5A7B91166D1E}" name="Shere Holtz" initials="SH" userId="S::sholtz@wgu.edu::878a1337-eec3-4781-ab34-13c64ca3158e" providerId="AD"/>
  <p188:author id="{1573BB20-AFA9-40AC-9D43-1260864AF4DF}" name="Patty Roe" initials="PR" userId="S::patricia.roe@wgu.edu::97c5acc7-ea22-40c7-b350-4db38d33fb5c" providerId="AD"/>
  <p188:author id="{48A92828-7FCC-B911-A3F8-835236308419}" name="Jody Iddings" initials="JI" userId="S::jody.iddings@wgu.edu::67c26c72-c0b8-4e7c-9d42-dc0287076254" providerId="AD"/>
  <p188:author id="{09425042-FA3F-8F07-EF22-FEAC2D9E9143}" name="Jessica Harper" initials="JH" userId="S::jharper3@wgu.edu::b41e8778-9c39-4efe-b376-99fb9f2c8afa" providerId="AD"/>
  <p188:author id="{BF69657E-C1F5-9119-A58A-77781876CE3F}" name="Kimberly Mau" initials="KM" userId="S::kimberly.mau@wgu.edu::e56ae270-c47c-4aa4-8637-9a4668bfa8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E152"/>
    <a:srgbClr val="46B1EF"/>
    <a:srgbClr val="0000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4660"/>
  </p:normalViewPr>
  <p:slideViewPr>
    <p:cSldViewPr snapToGrid="0">
      <p:cViewPr varScale="1">
        <p:scale>
          <a:sx n="150" d="100"/>
          <a:sy n="150" d="100"/>
        </p:scale>
        <p:origin x="2832" y="132"/>
      </p:cViewPr>
      <p:guideLst/>
    </p:cSldViewPr>
  </p:slideViewPr>
  <p:notesTextViewPr>
    <p:cViewPr>
      <p:scale>
        <a:sx n="1" d="1"/>
        <a:sy n="1" d="1"/>
      </p:scale>
      <p:origin x="0" y="0"/>
    </p:cViewPr>
  </p:notesTextViewPr>
  <p:sorterViewPr>
    <p:cViewPr>
      <p:scale>
        <a:sx n="100" d="100"/>
        <a:sy n="100" d="100"/>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hyperlink" Target="https://vimeo.com/919667692/515cd6f931" TargetMode="External"/><Relationship Id="rId13"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hyperlink" Target="https://vimeo.com/919667932/bed5dce872" TargetMode="External"/><Relationship Id="rId2" Type="http://schemas.openxmlformats.org/officeDocument/2006/relationships/hyperlink" Target="https://vimeo.com/919667455/c910e19164" TargetMode="External"/><Relationship Id="rId1" Type="http://schemas.openxmlformats.org/officeDocument/2006/relationships/image" Target="../media/image17.jpeg"/><Relationship Id="rId6" Type="http://schemas.openxmlformats.org/officeDocument/2006/relationships/hyperlink" Target="https://vimeo.com/919667622/b380f52ea4" TargetMode="External"/><Relationship Id="rId11" Type="http://schemas.openxmlformats.org/officeDocument/2006/relationships/image" Target="../media/image22.png"/><Relationship Id="rId5" Type="http://schemas.openxmlformats.org/officeDocument/2006/relationships/image" Target="../media/image19.jpeg"/><Relationship Id="rId10" Type="http://schemas.openxmlformats.org/officeDocument/2006/relationships/hyperlink" Target="https://vimeo.com/919667810/995987eb35" TargetMode="External"/><Relationship Id="rId4" Type="http://schemas.openxmlformats.org/officeDocument/2006/relationships/hyperlink" Target="https://vimeo.com/919667541/c3938d7d5d" TargetMode="External"/><Relationship Id="rId9" Type="http://schemas.openxmlformats.org/officeDocument/2006/relationships/image" Target="../media/image21.jpeg"/><Relationship Id="rId14" Type="http://schemas.openxmlformats.org/officeDocument/2006/relationships/hyperlink" Target="https://vimeo.com/919668038/f419a888b7"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6C1D0F-1ED1-497E-8248-DD0125CCAB7A}"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70EBA9CE-2E53-4FE5-A4C6-AC36A14EA799}">
      <dgm:prSet phldrT="[Text]" phldr="0"/>
      <dgm:spPr/>
      <dgm:t>
        <a:bodyPr/>
        <a:lstStyle/>
        <a:p>
          <a:pPr rtl="0"/>
          <a:r>
            <a:rPr lang="en-US">
              <a:latin typeface="Calibri Light" panose="020F0302020204030204"/>
            </a:rPr>
            <a:t>Video 1 </a:t>
          </a:r>
        </a:p>
      </dgm:t>
    </dgm:pt>
    <dgm:pt modelId="{4E2CAD65-8B68-45EE-8AE9-F4391A18D917}" type="parTrans" cxnId="{3B59DCD0-26C9-4C5D-B5E9-BC27F2F1B8B8}">
      <dgm:prSet/>
      <dgm:spPr/>
      <dgm:t>
        <a:bodyPr/>
        <a:lstStyle/>
        <a:p>
          <a:endParaRPr lang="en-US"/>
        </a:p>
      </dgm:t>
    </dgm:pt>
    <dgm:pt modelId="{7E9319C5-813C-4B2A-BB32-EC202D21BB92}" type="sibTrans" cxnId="{3B59DCD0-26C9-4C5D-B5E9-BC27F2F1B8B8}">
      <dgm:prSet/>
      <dgm:spPr/>
      <dgm:t>
        <a:bodyPr/>
        <a:lstStyle/>
        <a:p>
          <a:endParaRPr lang="en-US"/>
        </a:p>
      </dgm:t>
    </dgm:pt>
    <dgm:pt modelId="{4DF3F105-9405-4B58-964B-18D4DBD10843}">
      <dgm:prSet phldrT="[Text]" phldr="0"/>
      <dgm:spPr/>
      <dgm:t>
        <a:bodyPr/>
        <a:lstStyle/>
        <a:p>
          <a:pPr rtl="0"/>
          <a:r>
            <a:rPr lang="en-US">
              <a:latin typeface="Calibri Light" panose="020F0302020204030204"/>
            </a:rPr>
            <a:t>Video 4</a:t>
          </a:r>
          <a:endParaRPr lang="en-US"/>
        </a:p>
      </dgm:t>
    </dgm:pt>
    <dgm:pt modelId="{B0BFC9AD-9F1F-4E30-B788-6FC46B106D23}" type="parTrans" cxnId="{CF4B6846-A6FA-421D-A7CB-ECE51351BC1F}">
      <dgm:prSet/>
      <dgm:spPr/>
      <dgm:t>
        <a:bodyPr/>
        <a:lstStyle/>
        <a:p>
          <a:endParaRPr lang="en-US"/>
        </a:p>
      </dgm:t>
    </dgm:pt>
    <dgm:pt modelId="{F7AFFE30-D8F7-45A3-B9CB-F89BE46D7DBE}" type="sibTrans" cxnId="{CF4B6846-A6FA-421D-A7CB-ECE51351BC1F}">
      <dgm:prSet/>
      <dgm:spPr/>
      <dgm:t>
        <a:bodyPr/>
        <a:lstStyle/>
        <a:p>
          <a:endParaRPr lang="en-US"/>
        </a:p>
      </dgm:t>
    </dgm:pt>
    <dgm:pt modelId="{097E0814-6798-4F94-89E8-A9E92673E046}">
      <dgm:prSet phldrT="[Text]" phldr="0"/>
      <dgm:spPr/>
      <dgm:t>
        <a:bodyPr/>
        <a:lstStyle/>
        <a:p>
          <a:pPr rtl="0"/>
          <a:r>
            <a:rPr lang="en-US">
              <a:latin typeface="Calibri Light" panose="020F0302020204030204"/>
            </a:rPr>
            <a:t>Video 5</a:t>
          </a:r>
          <a:endParaRPr lang="en-US"/>
        </a:p>
      </dgm:t>
    </dgm:pt>
    <dgm:pt modelId="{D4DFAD0E-8AFA-464C-8CF2-0D94B171B0D8}" type="parTrans" cxnId="{8BD9EC24-A6A5-47FE-B0C6-FB83F11F475F}">
      <dgm:prSet/>
      <dgm:spPr/>
      <dgm:t>
        <a:bodyPr/>
        <a:lstStyle/>
        <a:p>
          <a:endParaRPr lang="en-US"/>
        </a:p>
      </dgm:t>
    </dgm:pt>
    <dgm:pt modelId="{FFEC6C0A-4486-4488-A34A-AB910723A62C}" type="sibTrans" cxnId="{8BD9EC24-A6A5-47FE-B0C6-FB83F11F475F}">
      <dgm:prSet/>
      <dgm:spPr/>
      <dgm:t>
        <a:bodyPr/>
        <a:lstStyle/>
        <a:p>
          <a:endParaRPr lang="en-US"/>
        </a:p>
      </dgm:t>
    </dgm:pt>
    <dgm:pt modelId="{06CDBA00-00D5-4D52-A393-C4AE43CB8401}">
      <dgm:prSet phldr="0"/>
      <dgm:spPr/>
      <dgm:t>
        <a:bodyPr/>
        <a:lstStyle/>
        <a:p>
          <a:pPr rtl="0"/>
          <a:r>
            <a:rPr lang="en-US">
              <a:latin typeface="Calibri Light" panose="020F0302020204030204"/>
            </a:rPr>
            <a:t>Video 7</a:t>
          </a:r>
        </a:p>
      </dgm:t>
    </dgm:pt>
    <dgm:pt modelId="{D862AAF2-945B-47D2-8749-E6E72319A708}" type="parTrans" cxnId="{86F14D9F-F9D9-4CBD-9836-576FE29612B4}">
      <dgm:prSet/>
      <dgm:spPr/>
      <dgm:t>
        <a:bodyPr/>
        <a:lstStyle/>
        <a:p>
          <a:endParaRPr lang="en-US"/>
        </a:p>
      </dgm:t>
    </dgm:pt>
    <dgm:pt modelId="{54AC561F-65FA-4400-A94B-644D39ACED24}" type="sibTrans" cxnId="{86F14D9F-F9D9-4CBD-9836-576FE29612B4}">
      <dgm:prSet/>
      <dgm:spPr/>
      <dgm:t>
        <a:bodyPr/>
        <a:lstStyle/>
        <a:p>
          <a:endParaRPr lang="en-US"/>
        </a:p>
      </dgm:t>
    </dgm:pt>
    <dgm:pt modelId="{B743724B-A4F1-4B85-8F7E-3BB9B8BFB665}">
      <dgm:prSet phldr="0"/>
      <dgm:spPr/>
      <dgm:t>
        <a:bodyPr/>
        <a:lstStyle/>
        <a:p>
          <a:r>
            <a:rPr lang="en-US">
              <a:latin typeface="Calibri Light" panose="020F0302020204030204"/>
            </a:rPr>
            <a:t>Overview of the clinical placement journey.</a:t>
          </a:r>
          <a:endParaRPr lang="en-US"/>
        </a:p>
      </dgm:t>
    </dgm:pt>
    <dgm:pt modelId="{96103F11-BA55-46CE-878D-2A08B270697C}" type="parTrans" cxnId="{368982FD-B1E0-406F-A8F8-22A1D8A7B930}">
      <dgm:prSet/>
      <dgm:spPr/>
      <dgm:t>
        <a:bodyPr/>
        <a:lstStyle/>
        <a:p>
          <a:endParaRPr lang="en-US"/>
        </a:p>
      </dgm:t>
    </dgm:pt>
    <dgm:pt modelId="{243854E0-B19E-4F8F-907D-3EB0E17D0ABF}" type="sibTrans" cxnId="{368982FD-B1E0-406F-A8F8-22A1D8A7B930}">
      <dgm:prSet/>
      <dgm:spPr/>
      <dgm:t>
        <a:bodyPr/>
        <a:lstStyle/>
        <a:p>
          <a:endParaRPr lang="en-US"/>
        </a:p>
      </dgm:t>
    </dgm:pt>
    <dgm:pt modelId="{F68EDA1D-8E5A-490A-A74F-7A6921DDDEC3}">
      <dgm:prSet phldr="0"/>
      <dgm:spPr/>
      <dgm:t>
        <a:bodyPr/>
        <a:lstStyle/>
        <a:p>
          <a:pPr rtl="0"/>
          <a:r>
            <a:rPr lang="en-US">
              <a:latin typeface="Calibri Light" panose="020F0302020204030204"/>
            </a:rPr>
            <a:t>Introduction to the CLPS acronym PACED.</a:t>
          </a:r>
        </a:p>
      </dgm:t>
    </dgm:pt>
    <dgm:pt modelId="{7A294940-6798-4AD0-90B7-67B31B279426}" type="parTrans" cxnId="{1FD2680A-48B5-4D7F-BCD6-07F9C1EE84E5}">
      <dgm:prSet/>
      <dgm:spPr/>
      <dgm:t>
        <a:bodyPr/>
        <a:lstStyle/>
        <a:p>
          <a:endParaRPr lang="en-US"/>
        </a:p>
      </dgm:t>
    </dgm:pt>
    <dgm:pt modelId="{BF52A044-16C1-4B03-98A9-337B88D5F09A}" type="sibTrans" cxnId="{1FD2680A-48B5-4D7F-BCD6-07F9C1EE84E5}">
      <dgm:prSet/>
      <dgm:spPr/>
      <dgm:t>
        <a:bodyPr/>
        <a:lstStyle/>
        <a:p>
          <a:endParaRPr lang="en-US"/>
        </a:p>
      </dgm:t>
    </dgm:pt>
    <dgm:pt modelId="{2528608F-F3E5-4739-9585-84E47979BF38}">
      <dgm:prSet phldr="0"/>
      <dgm:spPr/>
      <dgm:t>
        <a:bodyPr/>
        <a:lstStyle/>
        <a:p>
          <a:pPr rtl="0"/>
          <a:r>
            <a:rPr lang="en-US">
              <a:latin typeface="Calibri Light" panose="020F0302020204030204"/>
            </a:rPr>
            <a:t>Preceptor and Placement Quick Tips.</a:t>
          </a:r>
        </a:p>
      </dgm:t>
    </dgm:pt>
    <dgm:pt modelId="{3A4D45CD-F2E4-44F0-BA12-B39ADF6B5734}" type="parTrans" cxnId="{BF966CEE-3F7E-4021-BB10-3BD5796E9A52}">
      <dgm:prSet/>
      <dgm:spPr/>
      <dgm:t>
        <a:bodyPr/>
        <a:lstStyle/>
        <a:p>
          <a:endParaRPr lang="en-US"/>
        </a:p>
      </dgm:t>
    </dgm:pt>
    <dgm:pt modelId="{1AF3FE08-FE0D-40DA-AFA1-5428D23A02E7}" type="sibTrans" cxnId="{BF966CEE-3F7E-4021-BB10-3BD5796E9A52}">
      <dgm:prSet/>
      <dgm:spPr/>
      <dgm:t>
        <a:bodyPr/>
        <a:lstStyle/>
        <a:p>
          <a:endParaRPr lang="en-US"/>
        </a:p>
      </dgm:t>
    </dgm:pt>
    <dgm:pt modelId="{BE7A5DDA-35C2-4332-A23A-8B266FEFFDAA}">
      <dgm:prSet phldr="0"/>
      <dgm:spPr/>
      <dgm:t>
        <a:bodyPr/>
        <a:lstStyle/>
        <a:p>
          <a:pPr rtl="0"/>
          <a:r>
            <a:rPr lang="en-US">
              <a:latin typeface="Calibri Light" panose="020F0302020204030204"/>
            </a:rPr>
            <a:t>Affiliation agreement and timelines.</a:t>
          </a:r>
        </a:p>
      </dgm:t>
    </dgm:pt>
    <dgm:pt modelId="{7DE478BE-595A-4F4B-A4E1-26A30C8F3A4C}" type="parTrans" cxnId="{A1329B61-E306-44B2-B1ED-7D42172D8FF5}">
      <dgm:prSet/>
      <dgm:spPr/>
      <dgm:t>
        <a:bodyPr/>
        <a:lstStyle/>
        <a:p>
          <a:endParaRPr lang="en-US"/>
        </a:p>
      </dgm:t>
    </dgm:pt>
    <dgm:pt modelId="{B21ACC7B-E6FB-4D1A-939A-14CCBCE985C5}" type="sibTrans" cxnId="{A1329B61-E306-44B2-B1ED-7D42172D8FF5}">
      <dgm:prSet/>
      <dgm:spPr/>
      <dgm:t>
        <a:bodyPr/>
        <a:lstStyle/>
        <a:p>
          <a:endParaRPr lang="en-US"/>
        </a:p>
      </dgm:t>
    </dgm:pt>
    <dgm:pt modelId="{A1DED818-460A-48EA-B640-29962906F447}">
      <dgm:prSet phldr="0"/>
      <dgm:spPr/>
      <dgm:t>
        <a:bodyPr/>
        <a:lstStyle/>
        <a:p>
          <a:pPr rtl="0"/>
          <a:r>
            <a:rPr lang="en-US">
              <a:latin typeface="Calibri Light" panose="020F0302020204030204"/>
            </a:rPr>
            <a:t>WGU Standard Compliance/Immunizations</a:t>
          </a:r>
        </a:p>
      </dgm:t>
    </dgm:pt>
    <dgm:pt modelId="{6F96B026-3100-4250-A6FE-3E3C39A904FD}" type="parTrans" cxnId="{1A4AF82A-9AA8-481F-A11E-2E9D4B9518DA}">
      <dgm:prSet/>
      <dgm:spPr/>
      <dgm:t>
        <a:bodyPr/>
        <a:lstStyle/>
        <a:p>
          <a:endParaRPr lang="en-US"/>
        </a:p>
      </dgm:t>
    </dgm:pt>
    <dgm:pt modelId="{DB3AC0E9-6DFD-4745-BCE2-B2C81B4A73C8}" type="sibTrans" cxnId="{1A4AF82A-9AA8-481F-A11E-2E9D4B9518DA}">
      <dgm:prSet/>
      <dgm:spPr/>
      <dgm:t>
        <a:bodyPr/>
        <a:lstStyle/>
        <a:p>
          <a:endParaRPr lang="en-US"/>
        </a:p>
      </dgm:t>
    </dgm:pt>
    <dgm:pt modelId="{0ACC8CEF-343E-427D-9197-C8F4812B31F8}">
      <dgm:prSet phldr="0"/>
      <dgm:spPr/>
      <dgm:t>
        <a:bodyPr/>
        <a:lstStyle/>
        <a:p>
          <a:pPr rtl="0"/>
          <a:r>
            <a:rPr lang="en-US">
              <a:latin typeface="Calibri Light" panose="020F0302020204030204"/>
            </a:rPr>
            <a:t>Essentials - Site-specifics and  Onboarding.</a:t>
          </a:r>
        </a:p>
      </dgm:t>
    </dgm:pt>
    <dgm:pt modelId="{529BFD43-7CF6-4F1E-9F8C-B80D1B3B70A2}" type="parTrans" cxnId="{43E81812-B096-4B9D-888C-617F5074169B}">
      <dgm:prSet/>
      <dgm:spPr/>
      <dgm:t>
        <a:bodyPr/>
        <a:lstStyle/>
        <a:p>
          <a:endParaRPr lang="en-US"/>
        </a:p>
      </dgm:t>
    </dgm:pt>
    <dgm:pt modelId="{E56CEB49-1756-43C8-BCF7-1C3D1F3E4E0E}" type="sibTrans" cxnId="{43E81812-B096-4B9D-888C-617F5074169B}">
      <dgm:prSet/>
      <dgm:spPr/>
      <dgm:t>
        <a:bodyPr/>
        <a:lstStyle/>
        <a:p>
          <a:endParaRPr lang="en-US"/>
        </a:p>
      </dgm:t>
    </dgm:pt>
    <dgm:pt modelId="{A28AE008-B607-499B-A6AA-E914724BDA5B}">
      <dgm:prSet phldr="0"/>
      <dgm:spPr/>
      <dgm:t>
        <a:bodyPr/>
        <a:lstStyle/>
        <a:p>
          <a:pPr rtl="0"/>
          <a:r>
            <a:rPr lang="en-US">
              <a:latin typeface="Calibri Light" panose="020F0302020204030204"/>
            </a:rPr>
            <a:t>Department Clearance Confirmation </a:t>
          </a:r>
          <a:endParaRPr lang="en-US"/>
        </a:p>
      </dgm:t>
    </dgm:pt>
    <dgm:pt modelId="{74E7B7B1-8240-4B31-B545-2184C7DA4009}" type="parTrans" cxnId="{67ABAF39-6B82-4D8F-9D8B-7F0438B6DF5D}">
      <dgm:prSet/>
      <dgm:spPr/>
      <dgm:t>
        <a:bodyPr/>
        <a:lstStyle/>
        <a:p>
          <a:endParaRPr lang="en-US"/>
        </a:p>
      </dgm:t>
    </dgm:pt>
    <dgm:pt modelId="{C31C5078-A514-4FAB-9D5C-EE89B5532E61}" type="sibTrans" cxnId="{67ABAF39-6B82-4D8F-9D8B-7F0438B6DF5D}">
      <dgm:prSet/>
      <dgm:spPr/>
      <dgm:t>
        <a:bodyPr/>
        <a:lstStyle/>
        <a:p>
          <a:endParaRPr lang="en-US"/>
        </a:p>
      </dgm:t>
    </dgm:pt>
    <dgm:pt modelId="{128A985E-E630-4639-BD6B-B8BD11EB1C37}">
      <dgm:prSet phldrT="[Text]" phldr="0"/>
      <dgm:spPr/>
      <dgm:t>
        <a:bodyPr/>
        <a:lstStyle/>
        <a:p>
          <a:pPr rtl="0"/>
          <a:r>
            <a:rPr lang="en-US">
              <a:latin typeface="Calibri Light" panose="020F0302020204030204"/>
            </a:rPr>
            <a:t>Video 2</a:t>
          </a:r>
          <a:endParaRPr lang="en-US"/>
        </a:p>
      </dgm:t>
    </dgm:pt>
    <dgm:pt modelId="{0D8A14FB-FF73-4E0A-A60C-239F51C38D27}" type="sibTrans" cxnId="{10E278D9-7415-4339-BE8D-4D72050CFA0F}">
      <dgm:prSet/>
      <dgm:spPr/>
      <dgm:t>
        <a:bodyPr/>
        <a:lstStyle/>
        <a:p>
          <a:endParaRPr lang="en-US"/>
        </a:p>
      </dgm:t>
    </dgm:pt>
    <dgm:pt modelId="{08361723-D16A-4284-A55F-F2F1621E8079}" type="parTrans" cxnId="{10E278D9-7415-4339-BE8D-4D72050CFA0F}">
      <dgm:prSet/>
      <dgm:spPr/>
      <dgm:t>
        <a:bodyPr/>
        <a:lstStyle/>
        <a:p>
          <a:endParaRPr lang="en-US"/>
        </a:p>
      </dgm:t>
    </dgm:pt>
    <dgm:pt modelId="{8E0E3A48-9154-4392-8AD8-C8C164DED05D}">
      <dgm:prSet phldr="0"/>
      <dgm:spPr/>
      <dgm:t>
        <a:bodyPr/>
        <a:lstStyle/>
        <a:p>
          <a:pPr rtl="0"/>
          <a:r>
            <a:rPr lang="en-US">
              <a:latin typeface="Calibri Light" panose="020F0302020204030204"/>
            </a:rPr>
            <a:t>Video 6</a:t>
          </a:r>
        </a:p>
      </dgm:t>
    </dgm:pt>
    <dgm:pt modelId="{2A19D694-D08B-4065-A087-EC6ED7FE82CD}" type="sibTrans" cxnId="{8580125D-1D24-4CFA-B9DC-5E8F80572CDE}">
      <dgm:prSet/>
      <dgm:spPr/>
      <dgm:t>
        <a:bodyPr/>
        <a:lstStyle/>
        <a:p>
          <a:endParaRPr lang="en-US"/>
        </a:p>
      </dgm:t>
    </dgm:pt>
    <dgm:pt modelId="{DD3CE2F7-42A0-4294-AC48-BBBCEB02FA0B}" type="parTrans" cxnId="{8580125D-1D24-4CFA-B9DC-5E8F80572CDE}">
      <dgm:prSet/>
      <dgm:spPr/>
      <dgm:t>
        <a:bodyPr/>
        <a:lstStyle/>
        <a:p>
          <a:endParaRPr lang="en-US"/>
        </a:p>
      </dgm:t>
    </dgm:pt>
    <dgm:pt modelId="{AAF966B1-7EAB-4178-B5BF-395B5A7E3FD6}">
      <dgm:prSet phldrT="[Text]" phldr="0"/>
      <dgm:spPr/>
      <dgm:t>
        <a:bodyPr/>
        <a:lstStyle/>
        <a:p>
          <a:pPr rtl="0"/>
          <a:r>
            <a:rPr lang="en-US">
              <a:latin typeface="Calibri Light" panose="020F0302020204030204"/>
            </a:rPr>
            <a:t>Video 3</a:t>
          </a:r>
          <a:endParaRPr lang="en-US"/>
        </a:p>
      </dgm:t>
    </dgm:pt>
    <dgm:pt modelId="{704CFD69-5F44-45D4-A2D8-A05089DF31DB}" type="sibTrans" cxnId="{C3370C7D-7000-490B-B856-5C25BD9A3959}">
      <dgm:prSet/>
      <dgm:spPr/>
      <dgm:t>
        <a:bodyPr/>
        <a:lstStyle/>
        <a:p>
          <a:endParaRPr lang="en-US"/>
        </a:p>
      </dgm:t>
    </dgm:pt>
    <dgm:pt modelId="{63052EC1-C21C-46CE-86DC-A61BDF311B9F}" type="parTrans" cxnId="{C3370C7D-7000-490B-B856-5C25BD9A3959}">
      <dgm:prSet/>
      <dgm:spPr/>
      <dgm:t>
        <a:bodyPr/>
        <a:lstStyle/>
        <a:p>
          <a:endParaRPr lang="en-US"/>
        </a:p>
      </dgm:t>
    </dgm:pt>
    <dgm:pt modelId="{CEC3B79F-787F-4093-8A57-E54ED9BD4918}" type="pres">
      <dgm:prSet presAssocID="{1C6C1D0F-1ED1-497E-8248-DD0125CCAB7A}" presName="Name0" presStyleCnt="0">
        <dgm:presLayoutVars>
          <dgm:dir/>
          <dgm:resizeHandles val="exact"/>
        </dgm:presLayoutVars>
      </dgm:prSet>
      <dgm:spPr/>
    </dgm:pt>
    <dgm:pt modelId="{0C5FD94F-5008-43C4-BD44-FCEAA180ED6A}" type="pres">
      <dgm:prSet presAssocID="{1C6C1D0F-1ED1-497E-8248-DD0125CCAB7A}" presName="fgShape" presStyleLbl="fgShp" presStyleIdx="0" presStyleCnt="1"/>
      <dgm:spPr/>
    </dgm:pt>
    <dgm:pt modelId="{10C60831-3180-45B4-A111-32E0A3944351}" type="pres">
      <dgm:prSet presAssocID="{1C6C1D0F-1ED1-497E-8248-DD0125CCAB7A}" presName="linComp" presStyleCnt="0"/>
      <dgm:spPr/>
    </dgm:pt>
    <dgm:pt modelId="{CDB214EB-8499-4827-A282-ABA3E0067D45}" type="pres">
      <dgm:prSet presAssocID="{70EBA9CE-2E53-4FE5-A4C6-AC36A14EA799}" presName="compNode" presStyleCnt="0"/>
      <dgm:spPr/>
    </dgm:pt>
    <dgm:pt modelId="{3E46D21F-25D8-4838-9FE3-C95B4CAB5FF0}" type="pres">
      <dgm:prSet presAssocID="{70EBA9CE-2E53-4FE5-A4C6-AC36A14EA799}" presName="bkgdShape" presStyleLbl="node1" presStyleIdx="0" presStyleCnt="7"/>
      <dgm:spPr/>
    </dgm:pt>
    <dgm:pt modelId="{1C5025C2-6D83-46C0-B503-9B59765C8CFD}" type="pres">
      <dgm:prSet presAssocID="{70EBA9CE-2E53-4FE5-A4C6-AC36A14EA799}" presName="nodeTx" presStyleLbl="node1" presStyleIdx="0" presStyleCnt="7">
        <dgm:presLayoutVars>
          <dgm:bulletEnabled val="1"/>
        </dgm:presLayoutVars>
      </dgm:prSet>
      <dgm:spPr/>
    </dgm:pt>
    <dgm:pt modelId="{5B6F5725-72F7-4B48-B903-95AF37DBCDC0}" type="pres">
      <dgm:prSet presAssocID="{70EBA9CE-2E53-4FE5-A4C6-AC36A14EA799}" presName="invisiNode" presStyleLbl="node1" presStyleIdx="0" presStyleCnt="7"/>
      <dgm:spPr/>
    </dgm:pt>
    <dgm:pt modelId="{9022ED40-C89A-4314-A257-F0AE435B45E6}" type="pres">
      <dgm:prSet presAssocID="{70EBA9CE-2E53-4FE5-A4C6-AC36A14EA799}"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10839571-594A-4FF9-B9B4-28D0459FA4D0}" type="pres">
      <dgm:prSet presAssocID="{7E9319C5-813C-4B2A-BB32-EC202D21BB92}" presName="sibTrans" presStyleLbl="sibTrans2D1" presStyleIdx="0" presStyleCnt="0"/>
      <dgm:spPr/>
    </dgm:pt>
    <dgm:pt modelId="{47BB34FE-0DB0-44C0-91F0-B3CBC6F34781}" type="pres">
      <dgm:prSet presAssocID="{128A985E-E630-4639-BD6B-B8BD11EB1C37}" presName="compNode" presStyleCnt="0"/>
      <dgm:spPr/>
    </dgm:pt>
    <dgm:pt modelId="{9A085AE4-16AC-48C3-B5F9-31860DEE3D86}" type="pres">
      <dgm:prSet presAssocID="{128A985E-E630-4639-BD6B-B8BD11EB1C37}" presName="bkgdShape" presStyleLbl="node1" presStyleIdx="1" presStyleCnt="7"/>
      <dgm:spPr/>
    </dgm:pt>
    <dgm:pt modelId="{19B0FB85-7E66-4944-833C-270CB6240387}" type="pres">
      <dgm:prSet presAssocID="{128A985E-E630-4639-BD6B-B8BD11EB1C37}" presName="nodeTx" presStyleLbl="node1" presStyleIdx="1" presStyleCnt="7">
        <dgm:presLayoutVars>
          <dgm:bulletEnabled val="1"/>
        </dgm:presLayoutVars>
      </dgm:prSet>
      <dgm:spPr/>
    </dgm:pt>
    <dgm:pt modelId="{B596A24F-AC8D-4840-9481-A62117BBA64F}" type="pres">
      <dgm:prSet presAssocID="{128A985E-E630-4639-BD6B-B8BD11EB1C37}" presName="invisiNode" presStyleLbl="node1" presStyleIdx="1" presStyleCnt="7"/>
      <dgm:spPr/>
    </dgm:pt>
    <dgm:pt modelId="{613E692C-6864-4D8E-81E6-89A653373211}" type="pres">
      <dgm:prSet presAssocID="{128A985E-E630-4639-BD6B-B8BD11EB1C37}" presName="imagNode" presStyleLbl="fgImgPlace1" presStyleIdx="1" presStyleCnt="7"/>
      <dgm:spPr>
        <a:blipFill dpi="0" rotWithShape="1">
          <a:blip xmlns:r="http://schemas.openxmlformats.org/officeDocument/2006/relationships" r:embed="rId3"/>
          <a:srcRect/>
          <a:stretch>
            <a:fillRect l="1067" t="1067" r="1067" b="1067"/>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94C449BB-C1C0-44A6-9DF9-9B3732A4C7C2}" type="pres">
      <dgm:prSet presAssocID="{0D8A14FB-FF73-4E0A-A60C-239F51C38D27}" presName="sibTrans" presStyleLbl="sibTrans2D1" presStyleIdx="0" presStyleCnt="0"/>
      <dgm:spPr/>
    </dgm:pt>
    <dgm:pt modelId="{DE7A5357-73C1-49F1-962E-A60CAECC8000}" type="pres">
      <dgm:prSet presAssocID="{AAF966B1-7EAB-4178-B5BF-395B5A7E3FD6}" presName="compNode" presStyleCnt="0"/>
      <dgm:spPr/>
    </dgm:pt>
    <dgm:pt modelId="{50DCD3CC-C74D-4228-A232-365DC8F15D35}" type="pres">
      <dgm:prSet presAssocID="{AAF966B1-7EAB-4178-B5BF-395B5A7E3FD6}" presName="bkgdShape" presStyleLbl="node1" presStyleIdx="2" presStyleCnt="7"/>
      <dgm:spPr/>
    </dgm:pt>
    <dgm:pt modelId="{4CDBC9C1-9004-4C59-BA39-3D284EDAFC54}" type="pres">
      <dgm:prSet presAssocID="{AAF966B1-7EAB-4178-B5BF-395B5A7E3FD6}" presName="nodeTx" presStyleLbl="node1" presStyleIdx="2" presStyleCnt="7">
        <dgm:presLayoutVars>
          <dgm:bulletEnabled val="1"/>
        </dgm:presLayoutVars>
      </dgm:prSet>
      <dgm:spPr/>
    </dgm:pt>
    <dgm:pt modelId="{0A6F5DC1-2581-4E89-9836-9367EC3ED7C3}" type="pres">
      <dgm:prSet presAssocID="{AAF966B1-7EAB-4178-B5BF-395B5A7E3FD6}" presName="invisiNode" presStyleLbl="node1" presStyleIdx="2" presStyleCnt="7"/>
      <dgm:spPr/>
    </dgm:pt>
    <dgm:pt modelId="{FE9B1A61-283D-4E8B-905C-E32C26497255}" type="pres">
      <dgm:prSet presAssocID="{AAF966B1-7EAB-4178-B5BF-395B5A7E3FD6}" presName="imagNode" presStyleLbl="fgImgPlace1" presStyleIdx="2"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 modelId="{FAF99F83-E794-412C-8957-3D2F2B49C5E0}" type="pres">
      <dgm:prSet presAssocID="{704CFD69-5F44-45D4-A2D8-A05089DF31DB}" presName="sibTrans" presStyleLbl="sibTrans2D1" presStyleIdx="0" presStyleCnt="0"/>
      <dgm:spPr/>
    </dgm:pt>
    <dgm:pt modelId="{5F6BAAFC-9D52-4439-A0D3-DAE74C3B0CB8}" type="pres">
      <dgm:prSet presAssocID="{4DF3F105-9405-4B58-964B-18D4DBD10843}" presName="compNode" presStyleCnt="0"/>
      <dgm:spPr/>
    </dgm:pt>
    <dgm:pt modelId="{AC8CD0C4-2CFF-49EA-8AF9-BEA955C4FB94}" type="pres">
      <dgm:prSet presAssocID="{4DF3F105-9405-4B58-964B-18D4DBD10843}" presName="bkgdShape" presStyleLbl="node1" presStyleIdx="3" presStyleCnt="7"/>
      <dgm:spPr/>
    </dgm:pt>
    <dgm:pt modelId="{8B96ADF8-5C46-48E3-923D-49DC9290C40B}" type="pres">
      <dgm:prSet presAssocID="{4DF3F105-9405-4B58-964B-18D4DBD10843}" presName="nodeTx" presStyleLbl="node1" presStyleIdx="3" presStyleCnt="7">
        <dgm:presLayoutVars>
          <dgm:bulletEnabled val="1"/>
        </dgm:presLayoutVars>
      </dgm:prSet>
      <dgm:spPr/>
    </dgm:pt>
    <dgm:pt modelId="{78C9D145-A3B3-4D76-98C3-0D59834E0CE0}" type="pres">
      <dgm:prSet presAssocID="{4DF3F105-9405-4B58-964B-18D4DBD10843}" presName="invisiNode" presStyleLbl="node1" presStyleIdx="3" presStyleCnt="7"/>
      <dgm:spPr/>
    </dgm:pt>
    <dgm:pt modelId="{E90F4649-B671-4678-8795-2B79848CE43E}" type="pres">
      <dgm:prSet presAssocID="{4DF3F105-9405-4B58-964B-18D4DBD10843}" presName="imagNode"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t="-1000" b="-1000"/>
          </a:stretch>
        </a:blipFill>
      </dgm:spPr>
      <dgm:extLst>
        <a:ext uri="{E40237B7-FDA0-4F09-8148-C483321AD2D9}">
          <dgm14:cNvPr xmlns:dgm14="http://schemas.microsoft.com/office/drawing/2010/diagram" id="0" name="">
            <a:hlinkClick xmlns:r="http://schemas.openxmlformats.org/officeDocument/2006/relationships" r:id="rId8"/>
          </dgm14:cNvPr>
        </a:ext>
      </dgm:extLst>
    </dgm:pt>
    <dgm:pt modelId="{F04A6ECE-033A-43AE-9627-B055155A0C64}" type="pres">
      <dgm:prSet presAssocID="{F7AFFE30-D8F7-45A3-B9CB-F89BE46D7DBE}" presName="sibTrans" presStyleLbl="sibTrans2D1" presStyleIdx="0" presStyleCnt="0"/>
      <dgm:spPr/>
    </dgm:pt>
    <dgm:pt modelId="{6146D0E1-EEF7-4291-A442-543D968CFC3E}" type="pres">
      <dgm:prSet presAssocID="{097E0814-6798-4F94-89E8-A9E92673E046}" presName="compNode" presStyleCnt="0"/>
      <dgm:spPr/>
    </dgm:pt>
    <dgm:pt modelId="{CB5F6BCC-2FBE-42F8-BEFA-79F779A8E2D7}" type="pres">
      <dgm:prSet presAssocID="{097E0814-6798-4F94-89E8-A9E92673E046}" presName="bkgdShape" presStyleLbl="node1" presStyleIdx="4" presStyleCnt="7"/>
      <dgm:spPr/>
    </dgm:pt>
    <dgm:pt modelId="{3899D88E-4801-4111-9895-3D1F96B8EFE6}" type="pres">
      <dgm:prSet presAssocID="{097E0814-6798-4F94-89E8-A9E92673E046}" presName="nodeTx" presStyleLbl="node1" presStyleIdx="4" presStyleCnt="7">
        <dgm:presLayoutVars>
          <dgm:bulletEnabled val="1"/>
        </dgm:presLayoutVars>
      </dgm:prSet>
      <dgm:spPr/>
    </dgm:pt>
    <dgm:pt modelId="{B414C006-119B-4AD2-A1DF-972A4D875655}" type="pres">
      <dgm:prSet presAssocID="{097E0814-6798-4F94-89E8-A9E92673E046}" presName="invisiNode" presStyleLbl="node1" presStyleIdx="4" presStyleCnt="7"/>
      <dgm:spPr/>
    </dgm:pt>
    <dgm:pt modelId="{CBECFF62-B1B0-4762-BA30-A38271C093C0}" type="pres">
      <dgm:prSet presAssocID="{097E0814-6798-4F94-89E8-A9E92673E046}" presName="imagNode" presStyleLbl="fgImgPlace1" presStyleIdx="4" presStyleCnt="7"/>
      <dgm:spPr>
        <a:blipFill>
          <a:blip xmlns:r="http://schemas.openxmlformats.org/officeDocument/2006/relationships" r:embed="rId9">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a:hlinkClick xmlns:r="http://schemas.openxmlformats.org/officeDocument/2006/relationships" r:id="rId10"/>
          </dgm14:cNvPr>
        </a:ext>
      </dgm:extLst>
    </dgm:pt>
    <dgm:pt modelId="{5FC048AE-8D61-4F71-9565-0DCDF22CC769}" type="pres">
      <dgm:prSet presAssocID="{FFEC6C0A-4486-4488-A34A-AB910723A62C}" presName="sibTrans" presStyleLbl="sibTrans2D1" presStyleIdx="0" presStyleCnt="0"/>
      <dgm:spPr/>
    </dgm:pt>
    <dgm:pt modelId="{F8AB16F4-7C71-429A-8AAB-BF81B5493490}" type="pres">
      <dgm:prSet presAssocID="{8E0E3A48-9154-4392-8AD8-C8C164DED05D}" presName="compNode" presStyleCnt="0"/>
      <dgm:spPr/>
    </dgm:pt>
    <dgm:pt modelId="{F2428D4C-5C18-49D9-B83F-6001B9816D45}" type="pres">
      <dgm:prSet presAssocID="{8E0E3A48-9154-4392-8AD8-C8C164DED05D}" presName="bkgdShape" presStyleLbl="node1" presStyleIdx="5" presStyleCnt="7"/>
      <dgm:spPr/>
    </dgm:pt>
    <dgm:pt modelId="{D532CC4C-3916-4EBE-8A12-D908BDD06EA4}" type="pres">
      <dgm:prSet presAssocID="{8E0E3A48-9154-4392-8AD8-C8C164DED05D}" presName="nodeTx" presStyleLbl="node1" presStyleIdx="5" presStyleCnt="7">
        <dgm:presLayoutVars>
          <dgm:bulletEnabled val="1"/>
        </dgm:presLayoutVars>
      </dgm:prSet>
      <dgm:spPr/>
    </dgm:pt>
    <dgm:pt modelId="{D79D5D29-BBFD-49A1-B782-24ADFA11A4C1}" type="pres">
      <dgm:prSet presAssocID="{8E0E3A48-9154-4392-8AD8-C8C164DED05D}" presName="invisiNode" presStyleLbl="node1" presStyleIdx="5" presStyleCnt="7"/>
      <dgm:spPr/>
    </dgm:pt>
    <dgm:pt modelId="{78370132-2486-4B3E-B62F-6CB6856EB385}" type="pres">
      <dgm:prSet presAssocID="{8E0E3A48-9154-4392-8AD8-C8C164DED05D}" presName="imagNode" presStyleLbl="fgImgPlace1" presStyleIdx="5" presStyleCnt="7"/>
      <dgm:spPr>
        <a:blipFill>
          <a:blip xmlns:r="http://schemas.openxmlformats.org/officeDocument/2006/relationships" r:embed="rId1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a:hlinkClick xmlns:r="http://schemas.openxmlformats.org/officeDocument/2006/relationships" r:id="rId12"/>
          </dgm14:cNvPr>
        </a:ext>
      </dgm:extLst>
    </dgm:pt>
    <dgm:pt modelId="{079C5BA9-4904-46D0-9F33-A58EBF74BFF4}" type="pres">
      <dgm:prSet presAssocID="{2A19D694-D08B-4065-A087-EC6ED7FE82CD}" presName="sibTrans" presStyleLbl="sibTrans2D1" presStyleIdx="0" presStyleCnt="0"/>
      <dgm:spPr/>
    </dgm:pt>
    <dgm:pt modelId="{0C0FFD42-24F8-4E1D-9F04-24187AE9F716}" type="pres">
      <dgm:prSet presAssocID="{06CDBA00-00D5-4D52-A393-C4AE43CB8401}" presName="compNode" presStyleCnt="0"/>
      <dgm:spPr/>
    </dgm:pt>
    <dgm:pt modelId="{37A6D64F-194F-407E-8DE2-2E31AB36A9A0}" type="pres">
      <dgm:prSet presAssocID="{06CDBA00-00D5-4D52-A393-C4AE43CB8401}" presName="bkgdShape" presStyleLbl="node1" presStyleIdx="6" presStyleCnt="7"/>
      <dgm:spPr/>
    </dgm:pt>
    <dgm:pt modelId="{004CC430-9685-4395-AF71-B00A0BD82BCF}" type="pres">
      <dgm:prSet presAssocID="{06CDBA00-00D5-4D52-A393-C4AE43CB8401}" presName="nodeTx" presStyleLbl="node1" presStyleIdx="6" presStyleCnt="7">
        <dgm:presLayoutVars>
          <dgm:bulletEnabled val="1"/>
        </dgm:presLayoutVars>
      </dgm:prSet>
      <dgm:spPr/>
    </dgm:pt>
    <dgm:pt modelId="{06151530-A912-46BB-8478-7C6B1813C6A3}" type="pres">
      <dgm:prSet presAssocID="{06CDBA00-00D5-4D52-A393-C4AE43CB8401}" presName="invisiNode" presStyleLbl="node1" presStyleIdx="6" presStyleCnt="7"/>
      <dgm:spPr/>
    </dgm:pt>
    <dgm:pt modelId="{2FB2331A-E3C8-468E-9C51-01456CD190B1}" type="pres">
      <dgm:prSet presAssocID="{06CDBA00-00D5-4D52-A393-C4AE43CB8401}" presName="imagNode" presStyleLbl="fgImgPlace1" presStyleIdx="6" presStyleCnt="7"/>
      <dgm:spPr>
        <a:blipFill>
          <a:blip xmlns:r="http://schemas.openxmlformats.org/officeDocument/2006/relationships" r:embed="rId13">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a:hlinkClick xmlns:r="http://schemas.openxmlformats.org/officeDocument/2006/relationships" r:id="rId14"/>
          </dgm14:cNvPr>
        </a:ext>
      </dgm:extLst>
    </dgm:pt>
  </dgm:ptLst>
  <dgm:cxnLst>
    <dgm:cxn modelId="{1FD2680A-48B5-4D7F-BCD6-07F9C1EE84E5}" srcId="{128A985E-E630-4639-BD6B-B8BD11EB1C37}" destId="{F68EDA1D-8E5A-490A-A74F-7A6921DDDEC3}" srcOrd="0" destOrd="0" parTransId="{7A294940-6798-4AD0-90B7-67B31B279426}" sibTransId="{BF52A044-16C1-4B03-98A9-337B88D5F09A}"/>
    <dgm:cxn modelId="{FF24AD11-5F3E-4B09-835F-D843397D7067}" type="presOf" srcId="{BE7A5DDA-35C2-4332-A23A-8B266FEFFDAA}" destId="{AC8CD0C4-2CFF-49EA-8AF9-BEA955C4FB94}" srcOrd="0" destOrd="1" presId="urn:microsoft.com/office/officeart/2005/8/layout/hList7"/>
    <dgm:cxn modelId="{43E81812-B096-4B9D-888C-617F5074169B}" srcId="{8E0E3A48-9154-4392-8AD8-C8C164DED05D}" destId="{0ACC8CEF-343E-427D-9197-C8F4812B31F8}" srcOrd="0" destOrd="0" parTransId="{529BFD43-7CF6-4F1E-9F8C-B80D1B3B70A2}" sibTransId="{E56CEB49-1756-43C8-BCF7-1C3D1F3E4E0E}"/>
    <dgm:cxn modelId="{4E219F12-C9A6-4EA7-9025-71545311585A}" type="presOf" srcId="{A28AE008-B607-499B-A6AA-E914724BDA5B}" destId="{004CC430-9685-4395-AF71-B00A0BD82BCF}" srcOrd="1" destOrd="1" presId="urn:microsoft.com/office/officeart/2005/8/layout/hList7"/>
    <dgm:cxn modelId="{34299216-61B6-4509-AF2E-119DE88EDB03}" type="presOf" srcId="{F68EDA1D-8E5A-490A-A74F-7A6921DDDEC3}" destId="{19B0FB85-7E66-4944-833C-270CB6240387}" srcOrd="1" destOrd="1" presId="urn:microsoft.com/office/officeart/2005/8/layout/hList7"/>
    <dgm:cxn modelId="{26FE0E1B-AD9A-4779-BA20-995C3AB6510B}" type="presOf" srcId="{2528608F-F3E5-4739-9585-84E47979BF38}" destId="{4CDBC9C1-9004-4C59-BA39-3D284EDAFC54}" srcOrd="1" destOrd="1" presId="urn:microsoft.com/office/officeart/2005/8/layout/hList7"/>
    <dgm:cxn modelId="{C97FEE1D-5277-433C-B244-52B4606AABEC}" type="presOf" srcId="{AAF966B1-7EAB-4178-B5BF-395B5A7E3FD6}" destId="{4CDBC9C1-9004-4C59-BA39-3D284EDAFC54}" srcOrd="1" destOrd="0" presId="urn:microsoft.com/office/officeart/2005/8/layout/hList7"/>
    <dgm:cxn modelId="{8BD9EC24-A6A5-47FE-B0C6-FB83F11F475F}" srcId="{1C6C1D0F-1ED1-497E-8248-DD0125CCAB7A}" destId="{097E0814-6798-4F94-89E8-A9E92673E046}" srcOrd="4" destOrd="0" parTransId="{D4DFAD0E-8AFA-464C-8CF2-0D94B171B0D8}" sibTransId="{FFEC6C0A-4486-4488-A34A-AB910723A62C}"/>
    <dgm:cxn modelId="{17507128-FF5B-4DD4-A900-7F5573193FF7}" type="presOf" srcId="{BE7A5DDA-35C2-4332-A23A-8B266FEFFDAA}" destId="{8B96ADF8-5C46-48E3-923D-49DC9290C40B}" srcOrd="1" destOrd="1" presId="urn:microsoft.com/office/officeart/2005/8/layout/hList7"/>
    <dgm:cxn modelId="{1A4AF82A-9AA8-481F-A11E-2E9D4B9518DA}" srcId="{097E0814-6798-4F94-89E8-A9E92673E046}" destId="{A1DED818-460A-48EA-B640-29962906F447}" srcOrd="0" destOrd="0" parTransId="{6F96B026-3100-4250-A6FE-3E3C39A904FD}" sibTransId="{DB3AC0E9-6DFD-4745-BCE2-B2C81B4A73C8}"/>
    <dgm:cxn modelId="{CBE21835-B33A-4527-A830-B54156669B18}" type="presOf" srcId="{2A19D694-D08B-4065-A087-EC6ED7FE82CD}" destId="{079C5BA9-4904-46D0-9F33-A58EBF74BFF4}" srcOrd="0" destOrd="0" presId="urn:microsoft.com/office/officeart/2005/8/layout/hList7"/>
    <dgm:cxn modelId="{CFA92B38-E83D-45E2-AFEE-E463582F4BFA}" type="presOf" srcId="{F7AFFE30-D8F7-45A3-B9CB-F89BE46D7DBE}" destId="{F04A6ECE-033A-43AE-9627-B055155A0C64}" srcOrd="0" destOrd="0" presId="urn:microsoft.com/office/officeart/2005/8/layout/hList7"/>
    <dgm:cxn modelId="{67ABAF39-6B82-4D8F-9D8B-7F0438B6DF5D}" srcId="{06CDBA00-00D5-4D52-A393-C4AE43CB8401}" destId="{A28AE008-B607-499B-A6AA-E914724BDA5B}" srcOrd="0" destOrd="0" parTransId="{74E7B7B1-8240-4B31-B545-2184C7DA4009}" sibTransId="{C31C5078-A514-4FAB-9D5C-EE89B5532E61}"/>
    <dgm:cxn modelId="{8580125D-1D24-4CFA-B9DC-5E8F80572CDE}" srcId="{1C6C1D0F-1ED1-497E-8248-DD0125CCAB7A}" destId="{8E0E3A48-9154-4392-8AD8-C8C164DED05D}" srcOrd="5" destOrd="0" parTransId="{DD3CE2F7-42A0-4294-AC48-BBBCEB02FA0B}" sibTransId="{2A19D694-D08B-4065-A087-EC6ED7FE82CD}"/>
    <dgm:cxn modelId="{2CEAA960-8764-449D-A85E-B13592F6C175}" type="presOf" srcId="{0D8A14FB-FF73-4E0A-A60C-239F51C38D27}" destId="{94C449BB-C1C0-44A6-9DF9-9B3732A4C7C2}" srcOrd="0" destOrd="0" presId="urn:microsoft.com/office/officeart/2005/8/layout/hList7"/>
    <dgm:cxn modelId="{A1329B61-E306-44B2-B1ED-7D42172D8FF5}" srcId="{4DF3F105-9405-4B58-964B-18D4DBD10843}" destId="{BE7A5DDA-35C2-4332-A23A-8B266FEFFDAA}" srcOrd="0" destOrd="0" parTransId="{7DE478BE-595A-4F4B-A4E1-26A30C8F3A4C}" sibTransId="{B21ACC7B-E6FB-4D1A-939A-14CCBCE985C5}"/>
    <dgm:cxn modelId="{3E314962-F274-4E10-AF6D-0041291D2571}" type="presOf" srcId="{B743724B-A4F1-4B85-8F7E-3BB9B8BFB665}" destId="{3E46D21F-25D8-4838-9FE3-C95B4CAB5FF0}" srcOrd="0" destOrd="1" presId="urn:microsoft.com/office/officeart/2005/8/layout/hList7"/>
    <dgm:cxn modelId="{CE26E442-F04A-4158-9942-B2166F2E3AF8}" type="presOf" srcId="{097E0814-6798-4F94-89E8-A9E92673E046}" destId="{3899D88E-4801-4111-9895-3D1F96B8EFE6}" srcOrd="1" destOrd="0" presId="urn:microsoft.com/office/officeart/2005/8/layout/hList7"/>
    <dgm:cxn modelId="{CF4B6846-A6FA-421D-A7CB-ECE51351BC1F}" srcId="{1C6C1D0F-1ED1-497E-8248-DD0125CCAB7A}" destId="{4DF3F105-9405-4B58-964B-18D4DBD10843}" srcOrd="3" destOrd="0" parTransId="{B0BFC9AD-9F1F-4E30-B788-6FC46B106D23}" sibTransId="{F7AFFE30-D8F7-45A3-B9CB-F89BE46D7DBE}"/>
    <dgm:cxn modelId="{B7BCB250-1AFB-48A8-B6E4-D63425B9E5A4}" type="presOf" srcId="{7E9319C5-813C-4B2A-BB32-EC202D21BB92}" destId="{10839571-594A-4FF9-B9B4-28D0459FA4D0}" srcOrd="0" destOrd="0" presId="urn:microsoft.com/office/officeart/2005/8/layout/hList7"/>
    <dgm:cxn modelId="{B28D8856-E306-4E30-8C18-6CEEB382F337}" type="presOf" srcId="{4DF3F105-9405-4B58-964B-18D4DBD10843}" destId="{8B96ADF8-5C46-48E3-923D-49DC9290C40B}" srcOrd="1" destOrd="0" presId="urn:microsoft.com/office/officeart/2005/8/layout/hList7"/>
    <dgm:cxn modelId="{D5C29179-10A8-49FF-AE23-7A5AC339410C}" type="presOf" srcId="{A28AE008-B607-499B-A6AA-E914724BDA5B}" destId="{37A6D64F-194F-407E-8DE2-2E31AB36A9A0}" srcOrd="0" destOrd="1" presId="urn:microsoft.com/office/officeart/2005/8/layout/hList7"/>
    <dgm:cxn modelId="{D29CD379-E3F3-4C94-845B-DC301C2CE5F0}" type="presOf" srcId="{06CDBA00-00D5-4D52-A393-C4AE43CB8401}" destId="{37A6D64F-194F-407E-8DE2-2E31AB36A9A0}" srcOrd="0" destOrd="0" presId="urn:microsoft.com/office/officeart/2005/8/layout/hList7"/>
    <dgm:cxn modelId="{F50A247A-C059-42A5-805A-C20C620A36C2}" type="presOf" srcId="{0ACC8CEF-343E-427D-9197-C8F4812B31F8}" destId="{F2428D4C-5C18-49D9-B83F-6001B9816D45}" srcOrd="0" destOrd="1" presId="urn:microsoft.com/office/officeart/2005/8/layout/hList7"/>
    <dgm:cxn modelId="{C3370C7D-7000-490B-B856-5C25BD9A3959}" srcId="{1C6C1D0F-1ED1-497E-8248-DD0125CCAB7A}" destId="{AAF966B1-7EAB-4178-B5BF-395B5A7E3FD6}" srcOrd="2" destOrd="0" parTransId="{63052EC1-C21C-46CE-86DC-A61BDF311B9F}" sibTransId="{704CFD69-5F44-45D4-A2D8-A05089DF31DB}"/>
    <dgm:cxn modelId="{A2342386-FA49-49A6-8752-92419FD18E92}" type="presOf" srcId="{2528608F-F3E5-4739-9585-84E47979BF38}" destId="{50DCD3CC-C74D-4228-A232-365DC8F15D35}" srcOrd="0" destOrd="1" presId="urn:microsoft.com/office/officeart/2005/8/layout/hList7"/>
    <dgm:cxn modelId="{80C3BD86-AB4D-4E76-9789-DDB01D6E78EC}" type="presOf" srcId="{A1DED818-460A-48EA-B640-29962906F447}" destId="{3899D88E-4801-4111-9895-3D1F96B8EFE6}" srcOrd="1" destOrd="1" presId="urn:microsoft.com/office/officeart/2005/8/layout/hList7"/>
    <dgm:cxn modelId="{76C33B8A-1E0A-426B-AA91-353091D33FB5}" type="presOf" srcId="{B743724B-A4F1-4B85-8F7E-3BB9B8BFB665}" destId="{1C5025C2-6D83-46C0-B503-9B59765C8CFD}" srcOrd="1" destOrd="1" presId="urn:microsoft.com/office/officeart/2005/8/layout/hList7"/>
    <dgm:cxn modelId="{E494FE8A-CA36-4A38-804C-29E821BDF9AF}" type="presOf" srcId="{128A985E-E630-4639-BD6B-B8BD11EB1C37}" destId="{19B0FB85-7E66-4944-833C-270CB6240387}" srcOrd="1" destOrd="0" presId="urn:microsoft.com/office/officeart/2005/8/layout/hList7"/>
    <dgm:cxn modelId="{CE042B8B-62BE-4322-A6FD-01AD7AF41B56}" type="presOf" srcId="{FFEC6C0A-4486-4488-A34A-AB910723A62C}" destId="{5FC048AE-8D61-4F71-9565-0DCDF22CC769}" srcOrd="0" destOrd="0" presId="urn:microsoft.com/office/officeart/2005/8/layout/hList7"/>
    <dgm:cxn modelId="{4D8DE591-BECB-4BB3-83D3-762404597670}" type="presOf" srcId="{A1DED818-460A-48EA-B640-29962906F447}" destId="{CB5F6BCC-2FBE-42F8-BEFA-79F779A8E2D7}" srcOrd="0" destOrd="1" presId="urn:microsoft.com/office/officeart/2005/8/layout/hList7"/>
    <dgm:cxn modelId="{5E8C9E92-A89F-4FE2-B92A-34138A394F27}" type="presOf" srcId="{097E0814-6798-4F94-89E8-A9E92673E046}" destId="{CB5F6BCC-2FBE-42F8-BEFA-79F779A8E2D7}" srcOrd="0" destOrd="0" presId="urn:microsoft.com/office/officeart/2005/8/layout/hList7"/>
    <dgm:cxn modelId="{7F0C1996-4A38-47D6-A126-327D6B04FC50}" type="presOf" srcId="{4DF3F105-9405-4B58-964B-18D4DBD10843}" destId="{AC8CD0C4-2CFF-49EA-8AF9-BEA955C4FB94}" srcOrd="0" destOrd="0" presId="urn:microsoft.com/office/officeart/2005/8/layout/hList7"/>
    <dgm:cxn modelId="{4FF8F398-1234-4632-A56F-2A6AEDA6C6E1}" type="presOf" srcId="{704CFD69-5F44-45D4-A2D8-A05089DF31DB}" destId="{FAF99F83-E794-412C-8957-3D2F2B49C5E0}" srcOrd="0" destOrd="0" presId="urn:microsoft.com/office/officeart/2005/8/layout/hList7"/>
    <dgm:cxn modelId="{FC30899C-5E05-42C6-B6DE-B809066A6C08}" type="presOf" srcId="{128A985E-E630-4639-BD6B-B8BD11EB1C37}" destId="{9A085AE4-16AC-48C3-B5F9-31860DEE3D86}" srcOrd="0" destOrd="0" presId="urn:microsoft.com/office/officeart/2005/8/layout/hList7"/>
    <dgm:cxn modelId="{86F14D9F-F9D9-4CBD-9836-576FE29612B4}" srcId="{1C6C1D0F-1ED1-497E-8248-DD0125CCAB7A}" destId="{06CDBA00-00D5-4D52-A393-C4AE43CB8401}" srcOrd="6" destOrd="0" parTransId="{D862AAF2-945B-47D2-8749-E6E72319A708}" sibTransId="{54AC561F-65FA-4400-A94B-644D39ACED24}"/>
    <dgm:cxn modelId="{6FCE4CA8-9205-4E76-AF69-83F6D3D115EB}" type="presOf" srcId="{8E0E3A48-9154-4392-8AD8-C8C164DED05D}" destId="{F2428D4C-5C18-49D9-B83F-6001B9816D45}" srcOrd="0" destOrd="0" presId="urn:microsoft.com/office/officeart/2005/8/layout/hList7"/>
    <dgm:cxn modelId="{7F33E6AF-AA80-4E51-B4B1-6B64195B196B}" type="presOf" srcId="{70EBA9CE-2E53-4FE5-A4C6-AC36A14EA799}" destId="{1C5025C2-6D83-46C0-B503-9B59765C8CFD}" srcOrd="1" destOrd="0" presId="urn:microsoft.com/office/officeart/2005/8/layout/hList7"/>
    <dgm:cxn modelId="{EE55EDB1-95A6-4376-AF6D-10F3B5073FE8}" type="presOf" srcId="{AAF966B1-7EAB-4178-B5BF-395B5A7E3FD6}" destId="{50DCD3CC-C74D-4228-A232-365DC8F15D35}" srcOrd="0" destOrd="0" presId="urn:microsoft.com/office/officeart/2005/8/layout/hList7"/>
    <dgm:cxn modelId="{1C5C5CB4-8027-44A1-99B0-F7417181B332}" type="presOf" srcId="{70EBA9CE-2E53-4FE5-A4C6-AC36A14EA799}" destId="{3E46D21F-25D8-4838-9FE3-C95B4CAB5FF0}" srcOrd="0" destOrd="0" presId="urn:microsoft.com/office/officeart/2005/8/layout/hList7"/>
    <dgm:cxn modelId="{3A0ABCB5-9FAD-48B8-81EE-E0D104A1AFA2}" type="presOf" srcId="{1C6C1D0F-1ED1-497E-8248-DD0125CCAB7A}" destId="{CEC3B79F-787F-4093-8A57-E54ED9BD4918}" srcOrd="0" destOrd="0" presId="urn:microsoft.com/office/officeart/2005/8/layout/hList7"/>
    <dgm:cxn modelId="{BB2C1AB7-D290-49CE-B4BD-62E70FECC460}" type="presOf" srcId="{0ACC8CEF-343E-427D-9197-C8F4812B31F8}" destId="{D532CC4C-3916-4EBE-8A12-D908BDD06EA4}" srcOrd="1" destOrd="1" presId="urn:microsoft.com/office/officeart/2005/8/layout/hList7"/>
    <dgm:cxn modelId="{A910A0CD-6567-4C0E-89BE-3F78256BDFC0}" type="presOf" srcId="{8E0E3A48-9154-4392-8AD8-C8C164DED05D}" destId="{D532CC4C-3916-4EBE-8A12-D908BDD06EA4}" srcOrd="1" destOrd="0" presId="urn:microsoft.com/office/officeart/2005/8/layout/hList7"/>
    <dgm:cxn modelId="{3B59DCD0-26C9-4C5D-B5E9-BC27F2F1B8B8}" srcId="{1C6C1D0F-1ED1-497E-8248-DD0125CCAB7A}" destId="{70EBA9CE-2E53-4FE5-A4C6-AC36A14EA799}" srcOrd="0" destOrd="0" parTransId="{4E2CAD65-8B68-45EE-8AE9-F4391A18D917}" sibTransId="{7E9319C5-813C-4B2A-BB32-EC202D21BB92}"/>
    <dgm:cxn modelId="{10E278D9-7415-4339-BE8D-4D72050CFA0F}" srcId="{1C6C1D0F-1ED1-497E-8248-DD0125CCAB7A}" destId="{128A985E-E630-4639-BD6B-B8BD11EB1C37}" srcOrd="1" destOrd="0" parTransId="{08361723-D16A-4284-A55F-F2F1621E8079}" sibTransId="{0D8A14FB-FF73-4E0A-A60C-239F51C38D27}"/>
    <dgm:cxn modelId="{BF966CEE-3F7E-4021-BB10-3BD5796E9A52}" srcId="{AAF966B1-7EAB-4178-B5BF-395B5A7E3FD6}" destId="{2528608F-F3E5-4739-9585-84E47979BF38}" srcOrd="0" destOrd="0" parTransId="{3A4D45CD-F2E4-44F0-BA12-B39ADF6B5734}" sibTransId="{1AF3FE08-FE0D-40DA-AFA1-5428D23A02E7}"/>
    <dgm:cxn modelId="{378760F2-E997-4DDE-B321-D605ABBEA71A}" type="presOf" srcId="{06CDBA00-00D5-4D52-A393-C4AE43CB8401}" destId="{004CC430-9685-4395-AF71-B00A0BD82BCF}" srcOrd="1" destOrd="0" presId="urn:microsoft.com/office/officeart/2005/8/layout/hList7"/>
    <dgm:cxn modelId="{D5667DF8-33CA-415D-BC25-3D32BDD0C1FD}" type="presOf" srcId="{F68EDA1D-8E5A-490A-A74F-7A6921DDDEC3}" destId="{9A085AE4-16AC-48C3-B5F9-31860DEE3D86}" srcOrd="0" destOrd="1" presId="urn:microsoft.com/office/officeart/2005/8/layout/hList7"/>
    <dgm:cxn modelId="{368982FD-B1E0-406F-A8F8-22A1D8A7B930}" srcId="{70EBA9CE-2E53-4FE5-A4C6-AC36A14EA799}" destId="{B743724B-A4F1-4B85-8F7E-3BB9B8BFB665}" srcOrd="0" destOrd="0" parTransId="{96103F11-BA55-46CE-878D-2A08B270697C}" sibTransId="{243854E0-B19E-4F8F-907D-3EB0E17D0ABF}"/>
    <dgm:cxn modelId="{12706548-90D9-4DF5-B0D6-EBAD911AB3FA}" type="presParOf" srcId="{CEC3B79F-787F-4093-8A57-E54ED9BD4918}" destId="{0C5FD94F-5008-43C4-BD44-FCEAA180ED6A}" srcOrd="0" destOrd="0" presId="urn:microsoft.com/office/officeart/2005/8/layout/hList7"/>
    <dgm:cxn modelId="{B2A7A1E6-704B-4E54-9BF1-4572922452FC}" type="presParOf" srcId="{CEC3B79F-787F-4093-8A57-E54ED9BD4918}" destId="{10C60831-3180-45B4-A111-32E0A3944351}" srcOrd="1" destOrd="0" presId="urn:microsoft.com/office/officeart/2005/8/layout/hList7"/>
    <dgm:cxn modelId="{A1D8F4E4-614C-4B1F-8383-74458FEB094C}" type="presParOf" srcId="{10C60831-3180-45B4-A111-32E0A3944351}" destId="{CDB214EB-8499-4827-A282-ABA3E0067D45}" srcOrd="0" destOrd="0" presId="urn:microsoft.com/office/officeart/2005/8/layout/hList7"/>
    <dgm:cxn modelId="{94FAC3B0-2889-4BC5-A571-703E78D67597}" type="presParOf" srcId="{CDB214EB-8499-4827-A282-ABA3E0067D45}" destId="{3E46D21F-25D8-4838-9FE3-C95B4CAB5FF0}" srcOrd="0" destOrd="0" presId="urn:microsoft.com/office/officeart/2005/8/layout/hList7"/>
    <dgm:cxn modelId="{D7C45BAE-5F7B-4825-B359-2417BB0628ED}" type="presParOf" srcId="{CDB214EB-8499-4827-A282-ABA3E0067D45}" destId="{1C5025C2-6D83-46C0-B503-9B59765C8CFD}" srcOrd="1" destOrd="0" presId="urn:microsoft.com/office/officeart/2005/8/layout/hList7"/>
    <dgm:cxn modelId="{B249A3F6-9D2A-425B-B6DB-5DD4F3742B7C}" type="presParOf" srcId="{CDB214EB-8499-4827-A282-ABA3E0067D45}" destId="{5B6F5725-72F7-4B48-B903-95AF37DBCDC0}" srcOrd="2" destOrd="0" presId="urn:microsoft.com/office/officeart/2005/8/layout/hList7"/>
    <dgm:cxn modelId="{E5EDF149-F2F4-4109-B86E-1F94C3E30ACC}" type="presParOf" srcId="{CDB214EB-8499-4827-A282-ABA3E0067D45}" destId="{9022ED40-C89A-4314-A257-F0AE435B45E6}" srcOrd="3" destOrd="0" presId="urn:microsoft.com/office/officeart/2005/8/layout/hList7"/>
    <dgm:cxn modelId="{AAAAEF71-2134-4D03-B8A7-8C5BFED6CA87}" type="presParOf" srcId="{10C60831-3180-45B4-A111-32E0A3944351}" destId="{10839571-594A-4FF9-B9B4-28D0459FA4D0}" srcOrd="1" destOrd="0" presId="urn:microsoft.com/office/officeart/2005/8/layout/hList7"/>
    <dgm:cxn modelId="{5D614501-47F2-4452-AD6B-6BA9A512C01B}" type="presParOf" srcId="{10C60831-3180-45B4-A111-32E0A3944351}" destId="{47BB34FE-0DB0-44C0-91F0-B3CBC6F34781}" srcOrd="2" destOrd="0" presId="urn:microsoft.com/office/officeart/2005/8/layout/hList7"/>
    <dgm:cxn modelId="{814B2F71-B8E6-4C0F-A0AF-0AACEF29E73F}" type="presParOf" srcId="{47BB34FE-0DB0-44C0-91F0-B3CBC6F34781}" destId="{9A085AE4-16AC-48C3-B5F9-31860DEE3D86}" srcOrd="0" destOrd="0" presId="urn:microsoft.com/office/officeart/2005/8/layout/hList7"/>
    <dgm:cxn modelId="{32E889AE-C059-4385-AC22-9F724872CE44}" type="presParOf" srcId="{47BB34FE-0DB0-44C0-91F0-B3CBC6F34781}" destId="{19B0FB85-7E66-4944-833C-270CB6240387}" srcOrd="1" destOrd="0" presId="urn:microsoft.com/office/officeart/2005/8/layout/hList7"/>
    <dgm:cxn modelId="{6B835858-2C46-4915-96CD-6D268F379CD4}" type="presParOf" srcId="{47BB34FE-0DB0-44C0-91F0-B3CBC6F34781}" destId="{B596A24F-AC8D-4840-9481-A62117BBA64F}" srcOrd="2" destOrd="0" presId="urn:microsoft.com/office/officeart/2005/8/layout/hList7"/>
    <dgm:cxn modelId="{054D1EC5-E1DC-4ED3-BE1D-FCBD75E69F25}" type="presParOf" srcId="{47BB34FE-0DB0-44C0-91F0-B3CBC6F34781}" destId="{613E692C-6864-4D8E-81E6-89A653373211}" srcOrd="3" destOrd="0" presId="urn:microsoft.com/office/officeart/2005/8/layout/hList7"/>
    <dgm:cxn modelId="{6AC61ED6-B32D-4837-8978-91DDD87F0CCF}" type="presParOf" srcId="{10C60831-3180-45B4-A111-32E0A3944351}" destId="{94C449BB-C1C0-44A6-9DF9-9B3732A4C7C2}" srcOrd="3" destOrd="0" presId="urn:microsoft.com/office/officeart/2005/8/layout/hList7"/>
    <dgm:cxn modelId="{4482FD2F-5288-48CD-A6DF-B099D507B24E}" type="presParOf" srcId="{10C60831-3180-45B4-A111-32E0A3944351}" destId="{DE7A5357-73C1-49F1-962E-A60CAECC8000}" srcOrd="4" destOrd="0" presId="urn:microsoft.com/office/officeart/2005/8/layout/hList7"/>
    <dgm:cxn modelId="{8BC7B0CE-7B65-47D3-8D95-DC29410F7C05}" type="presParOf" srcId="{DE7A5357-73C1-49F1-962E-A60CAECC8000}" destId="{50DCD3CC-C74D-4228-A232-365DC8F15D35}" srcOrd="0" destOrd="0" presId="urn:microsoft.com/office/officeart/2005/8/layout/hList7"/>
    <dgm:cxn modelId="{ADBF4D40-EC51-41CA-B4C1-EF879C3F9904}" type="presParOf" srcId="{DE7A5357-73C1-49F1-962E-A60CAECC8000}" destId="{4CDBC9C1-9004-4C59-BA39-3D284EDAFC54}" srcOrd="1" destOrd="0" presId="urn:microsoft.com/office/officeart/2005/8/layout/hList7"/>
    <dgm:cxn modelId="{22017678-7120-4E5F-AD98-E3CA5F0EAEE5}" type="presParOf" srcId="{DE7A5357-73C1-49F1-962E-A60CAECC8000}" destId="{0A6F5DC1-2581-4E89-9836-9367EC3ED7C3}" srcOrd="2" destOrd="0" presId="urn:microsoft.com/office/officeart/2005/8/layout/hList7"/>
    <dgm:cxn modelId="{F08EACC3-77C7-4D1C-86B2-1CF671538819}" type="presParOf" srcId="{DE7A5357-73C1-49F1-962E-A60CAECC8000}" destId="{FE9B1A61-283D-4E8B-905C-E32C26497255}" srcOrd="3" destOrd="0" presId="urn:microsoft.com/office/officeart/2005/8/layout/hList7"/>
    <dgm:cxn modelId="{17706751-D4F1-45C1-AFE3-A0857EF8076B}" type="presParOf" srcId="{10C60831-3180-45B4-A111-32E0A3944351}" destId="{FAF99F83-E794-412C-8957-3D2F2B49C5E0}" srcOrd="5" destOrd="0" presId="urn:microsoft.com/office/officeart/2005/8/layout/hList7"/>
    <dgm:cxn modelId="{B5AAA931-F2DC-4391-9658-10BFCD0C08C4}" type="presParOf" srcId="{10C60831-3180-45B4-A111-32E0A3944351}" destId="{5F6BAAFC-9D52-4439-A0D3-DAE74C3B0CB8}" srcOrd="6" destOrd="0" presId="urn:microsoft.com/office/officeart/2005/8/layout/hList7"/>
    <dgm:cxn modelId="{55680FDB-0742-405B-8D6B-15E954C9AA97}" type="presParOf" srcId="{5F6BAAFC-9D52-4439-A0D3-DAE74C3B0CB8}" destId="{AC8CD0C4-2CFF-49EA-8AF9-BEA955C4FB94}" srcOrd="0" destOrd="0" presId="urn:microsoft.com/office/officeart/2005/8/layout/hList7"/>
    <dgm:cxn modelId="{B22D9C2A-581E-4805-8365-50009FD77CAD}" type="presParOf" srcId="{5F6BAAFC-9D52-4439-A0D3-DAE74C3B0CB8}" destId="{8B96ADF8-5C46-48E3-923D-49DC9290C40B}" srcOrd="1" destOrd="0" presId="urn:microsoft.com/office/officeart/2005/8/layout/hList7"/>
    <dgm:cxn modelId="{9EB9C051-DB89-42A0-85F2-2DD1B0471C3E}" type="presParOf" srcId="{5F6BAAFC-9D52-4439-A0D3-DAE74C3B0CB8}" destId="{78C9D145-A3B3-4D76-98C3-0D59834E0CE0}" srcOrd="2" destOrd="0" presId="urn:microsoft.com/office/officeart/2005/8/layout/hList7"/>
    <dgm:cxn modelId="{A1315D44-B7B7-4435-A28B-0359E0DB71DC}" type="presParOf" srcId="{5F6BAAFC-9D52-4439-A0D3-DAE74C3B0CB8}" destId="{E90F4649-B671-4678-8795-2B79848CE43E}" srcOrd="3" destOrd="0" presId="urn:microsoft.com/office/officeart/2005/8/layout/hList7"/>
    <dgm:cxn modelId="{535C8C27-95BE-40B0-8CA5-596B6E295114}" type="presParOf" srcId="{10C60831-3180-45B4-A111-32E0A3944351}" destId="{F04A6ECE-033A-43AE-9627-B055155A0C64}" srcOrd="7" destOrd="0" presId="urn:microsoft.com/office/officeart/2005/8/layout/hList7"/>
    <dgm:cxn modelId="{ADE989D8-2EFD-4EF8-B854-A1345B29911C}" type="presParOf" srcId="{10C60831-3180-45B4-A111-32E0A3944351}" destId="{6146D0E1-EEF7-4291-A442-543D968CFC3E}" srcOrd="8" destOrd="0" presId="urn:microsoft.com/office/officeart/2005/8/layout/hList7"/>
    <dgm:cxn modelId="{96CE5EBA-DA6C-47CB-AE31-307B2A47A23B}" type="presParOf" srcId="{6146D0E1-EEF7-4291-A442-543D968CFC3E}" destId="{CB5F6BCC-2FBE-42F8-BEFA-79F779A8E2D7}" srcOrd="0" destOrd="0" presId="urn:microsoft.com/office/officeart/2005/8/layout/hList7"/>
    <dgm:cxn modelId="{85614A3D-2B29-48DB-812E-3DF3F9F86DC9}" type="presParOf" srcId="{6146D0E1-EEF7-4291-A442-543D968CFC3E}" destId="{3899D88E-4801-4111-9895-3D1F96B8EFE6}" srcOrd="1" destOrd="0" presId="urn:microsoft.com/office/officeart/2005/8/layout/hList7"/>
    <dgm:cxn modelId="{55022F98-7B75-4A7D-9CD3-DC9C2A3AEFC0}" type="presParOf" srcId="{6146D0E1-EEF7-4291-A442-543D968CFC3E}" destId="{B414C006-119B-4AD2-A1DF-972A4D875655}" srcOrd="2" destOrd="0" presId="urn:microsoft.com/office/officeart/2005/8/layout/hList7"/>
    <dgm:cxn modelId="{A02CE97A-FD20-4CBB-9623-931917EFD2A1}" type="presParOf" srcId="{6146D0E1-EEF7-4291-A442-543D968CFC3E}" destId="{CBECFF62-B1B0-4762-BA30-A38271C093C0}" srcOrd="3" destOrd="0" presId="urn:microsoft.com/office/officeart/2005/8/layout/hList7"/>
    <dgm:cxn modelId="{C891B0D1-998F-40B2-AE35-39CD0666D90F}" type="presParOf" srcId="{10C60831-3180-45B4-A111-32E0A3944351}" destId="{5FC048AE-8D61-4F71-9565-0DCDF22CC769}" srcOrd="9" destOrd="0" presId="urn:microsoft.com/office/officeart/2005/8/layout/hList7"/>
    <dgm:cxn modelId="{117AEFDE-0F6E-4C9B-A2E1-B85D8B53F5E7}" type="presParOf" srcId="{10C60831-3180-45B4-A111-32E0A3944351}" destId="{F8AB16F4-7C71-429A-8AAB-BF81B5493490}" srcOrd="10" destOrd="0" presId="urn:microsoft.com/office/officeart/2005/8/layout/hList7"/>
    <dgm:cxn modelId="{FFCEFEF8-432C-49D7-82AF-F533BB2FC90E}" type="presParOf" srcId="{F8AB16F4-7C71-429A-8AAB-BF81B5493490}" destId="{F2428D4C-5C18-49D9-B83F-6001B9816D45}" srcOrd="0" destOrd="0" presId="urn:microsoft.com/office/officeart/2005/8/layout/hList7"/>
    <dgm:cxn modelId="{17BF48E9-520D-4A19-AAB1-DB108F9F9ABE}" type="presParOf" srcId="{F8AB16F4-7C71-429A-8AAB-BF81B5493490}" destId="{D532CC4C-3916-4EBE-8A12-D908BDD06EA4}" srcOrd="1" destOrd="0" presId="urn:microsoft.com/office/officeart/2005/8/layout/hList7"/>
    <dgm:cxn modelId="{2B982348-1EAD-4106-9F1C-B83AF25FD616}" type="presParOf" srcId="{F8AB16F4-7C71-429A-8AAB-BF81B5493490}" destId="{D79D5D29-BBFD-49A1-B782-24ADFA11A4C1}" srcOrd="2" destOrd="0" presId="urn:microsoft.com/office/officeart/2005/8/layout/hList7"/>
    <dgm:cxn modelId="{CBD363C2-0BB6-4B83-A15A-1EE2A857482D}" type="presParOf" srcId="{F8AB16F4-7C71-429A-8AAB-BF81B5493490}" destId="{78370132-2486-4B3E-B62F-6CB6856EB385}" srcOrd="3" destOrd="0" presId="urn:microsoft.com/office/officeart/2005/8/layout/hList7"/>
    <dgm:cxn modelId="{068E5F06-ABC6-4292-990C-EF2E59AE516E}" type="presParOf" srcId="{10C60831-3180-45B4-A111-32E0A3944351}" destId="{079C5BA9-4904-46D0-9F33-A58EBF74BFF4}" srcOrd="11" destOrd="0" presId="urn:microsoft.com/office/officeart/2005/8/layout/hList7"/>
    <dgm:cxn modelId="{059A31A1-F91E-4858-9A7F-B75EF660572D}" type="presParOf" srcId="{10C60831-3180-45B4-A111-32E0A3944351}" destId="{0C0FFD42-24F8-4E1D-9F04-24187AE9F716}" srcOrd="12" destOrd="0" presId="urn:microsoft.com/office/officeart/2005/8/layout/hList7"/>
    <dgm:cxn modelId="{9877F831-F648-46AF-8CC4-7B6A3BBBD31A}" type="presParOf" srcId="{0C0FFD42-24F8-4E1D-9F04-24187AE9F716}" destId="{37A6D64F-194F-407E-8DE2-2E31AB36A9A0}" srcOrd="0" destOrd="0" presId="urn:microsoft.com/office/officeart/2005/8/layout/hList7"/>
    <dgm:cxn modelId="{33A3E708-2EA5-49AF-B81D-01855718E140}" type="presParOf" srcId="{0C0FFD42-24F8-4E1D-9F04-24187AE9F716}" destId="{004CC430-9685-4395-AF71-B00A0BD82BCF}" srcOrd="1" destOrd="0" presId="urn:microsoft.com/office/officeart/2005/8/layout/hList7"/>
    <dgm:cxn modelId="{C21DDA99-6FA7-42E0-B2CE-FB9A8C0C072A}" type="presParOf" srcId="{0C0FFD42-24F8-4E1D-9F04-24187AE9F716}" destId="{06151530-A912-46BB-8478-7C6B1813C6A3}" srcOrd="2" destOrd="0" presId="urn:microsoft.com/office/officeart/2005/8/layout/hList7"/>
    <dgm:cxn modelId="{A055C93A-CADA-424B-947F-C4FEF43EB724}" type="presParOf" srcId="{0C0FFD42-24F8-4E1D-9F04-24187AE9F716}" destId="{2FB2331A-E3C8-468E-9C51-01456CD190B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DACE64-3440-4292-A751-BD7D2C3098E6}"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002A2455-0B2B-40B3-B510-B36F4444B3A7}">
      <dgm:prSet/>
      <dgm:spPr/>
      <dgm:t>
        <a:bodyPr/>
        <a:lstStyle/>
        <a:p>
          <a:r>
            <a:rPr lang="en-US" dirty="0"/>
            <a:t>Clinical Information Session</a:t>
          </a:r>
        </a:p>
      </dgm:t>
    </dgm:pt>
    <dgm:pt modelId="{D636C28C-9E9A-411C-9F12-66C5F46C7669}" type="parTrans" cxnId="{DD293F7F-A2DC-4948-B145-92D0A43C12DB}">
      <dgm:prSet/>
      <dgm:spPr/>
      <dgm:t>
        <a:bodyPr/>
        <a:lstStyle/>
        <a:p>
          <a:endParaRPr lang="en-US"/>
        </a:p>
      </dgm:t>
    </dgm:pt>
    <dgm:pt modelId="{0EBABCAF-CD97-4E9C-80A4-6B52E4B6F772}" type="sibTrans" cxnId="{DD293F7F-A2DC-4948-B145-92D0A43C12DB}">
      <dgm:prSet/>
      <dgm:spPr/>
      <dgm:t>
        <a:bodyPr/>
        <a:lstStyle/>
        <a:p>
          <a:endParaRPr lang="en-US"/>
        </a:p>
      </dgm:t>
    </dgm:pt>
    <dgm:pt modelId="{5FA3B62D-1544-4D91-A402-D9FD88A97178}">
      <dgm:prSet/>
      <dgm:spPr/>
      <dgm:t>
        <a:bodyPr/>
        <a:lstStyle/>
        <a:p>
          <a:r>
            <a:rPr lang="en-US" dirty="0"/>
            <a:t>Knowledge Check</a:t>
          </a:r>
        </a:p>
      </dgm:t>
    </dgm:pt>
    <dgm:pt modelId="{746EB71E-4ED3-4FA5-A84D-B7FAD3D86483}" type="parTrans" cxnId="{560F3EDB-BF81-4C74-9C84-017209CCC16F}">
      <dgm:prSet/>
      <dgm:spPr/>
      <dgm:t>
        <a:bodyPr/>
        <a:lstStyle/>
        <a:p>
          <a:endParaRPr lang="en-US"/>
        </a:p>
      </dgm:t>
    </dgm:pt>
    <dgm:pt modelId="{BD138950-E406-4815-B109-38881F201564}" type="sibTrans" cxnId="{560F3EDB-BF81-4C74-9C84-017209CCC16F}">
      <dgm:prSet/>
      <dgm:spPr/>
      <dgm:t>
        <a:bodyPr/>
        <a:lstStyle/>
        <a:p>
          <a:endParaRPr lang="en-US"/>
        </a:p>
      </dgm:t>
    </dgm:pt>
    <dgm:pt modelId="{F301741F-1762-4C6A-BF23-4A3F7705D3C3}">
      <dgm:prSet/>
      <dgm:spPr>
        <a:ln>
          <a:solidFill>
            <a:srgbClr val="46B1EF"/>
          </a:solidFill>
        </a:ln>
      </dgm:spPr>
      <dgm:t>
        <a:bodyPr/>
        <a:lstStyle/>
        <a:p>
          <a:r>
            <a:rPr lang="en-US" dirty="0"/>
            <a:t>Preplacement Application</a:t>
          </a:r>
        </a:p>
      </dgm:t>
    </dgm:pt>
    <dgm:pt modelId="{96D44EF0-3852-43BD-A997-292CB5246563}" type="parTrans" cxnId="{4FB6E904-F834-43BE-922F-702A743B8507}">
      <dgm:prSet/>
      <dgm:spPr/>
      <dgm:t>
        <a:bodyPr/>
        <a:lstStyle/>
        <a:p>
          <a:endParaRPr lang="en-US"/>
        </a:p>
      </dgm:t>
    </dgm:pt>
    <dgm:pt modelId="{0AE177DE-B87F-4C93-BE01-B8D6E970E67F}" type="sibTrans" cxnId="{4FB6E904-F834-43BE-922F-702A743B8507}">
      <dgm:prSet/>
      <dgm:spPr/>
      <dgm:t>
        <a:bodyPr/>
        <a:lstStyle/>
        <a:p>
          <a:endParaRPr lang="en-US"/>
        </a:p>
      </dgm:t>
    </dgm:pt>
    <dgm:pt modelId="{1D145429-308A-469A-90FB-4C80A2A83678}">
      <dgm:prSet/>
      <dgm:spPr/>
      <dgm:t>
        <a:bodyPr/>
        <a:lstStyle/>
        <a:p>
          <a:r>
            <a:rPr lang="en-US"/>
            <a:t>FERPA Release</a:t>
          </a:r>
        </a:p>
      </dgm:t>
    </dgm:pt>
    <dgm:pt modelId="{69186F86-24CF-48DC-84D3-E5998EC2498A}" type="parTrans" cxnId="{E271E5E8-8459-4C01-BADF-2869090BD3F3}">
      <dgm:prSet/>
      <dgm:spPr/>
      <dgm:t>
        <a:bodyPr/>
        <a:lstStyle/>
        <a:p>
          <a:endParaRPr lang="en-US"/>
        </a:p>
      </dgm:t>
    </dgm:pt>
    <dgm:pt modelId="{97251258-79E9-4BCD-872B-BE6973C0B64D}" type="sibTrans" cxnId="{E271E5E8-8459-4C01-BADF-2869090BD3F3}">
      <dgm:prSet/>
      <dgm:spPr/>
      <dgm:t>
        <a:bodyPr/>
        <a:lstStyle/>
        <a:p>
          <a:endParaRPr lang="en-US"/>
        </a:p>
      </dgm:t>
    </dgm:pt>
    <dgm:pt modelId="{03F91629-479C-4CB3-B0FE-7CC2427B72BE}">
      <dgm:prSet/>
      <dgm:spPr/>
      <dgm:t>
        <a:bodyPr/>
        <a:lstStyle/>
        <a:p>
          <a:r>
            <a:rPr lang="en-US" dirty="0"/>
            <a:t>Standards of Professional Conduct</a:t>
          </a:r>
        </a:p>
      </dgm:t>
    </dgm:pt>
    <dgm:pt modelId="{7CC74F59-EE26-4F63-B2CE-73AE44E6F1DC}" type="parTrans" cxnId="{B1B5D5F4-BD5A-413C-A383-C09B9181EF2C}">
      <dgm:prSet/>
      <dgm:spPr/>
      <dgm:t>
        <a:bodyPr/>
        <a:lstStyle/>
        <a:p>
          <a:endParaRPr lang="en-US"/>
        </a:p>
      </dgm:t>
    </dgm:pt>
    <dgm:pt modelId="{CEFE58CB-DE63-403F-BC09-F18E4257E36A}" type="sibTrans" cxnId="{B1B5D5F4-BD5A-413C-A383-C09B9181EF2C}">
      <dgm:prSet/>
      <dgm:spPr/>
      <dgm:t>
        <a:bodyPr/>
        <a:lstStyle/>
        <a:p>
          <a:endParaRPr lang="en-US"/>
        </a:p>
      </dgm:t>
    </dgm:pt>
    <dgm:pt modelId="{7F5371F1-E4FC-4010-81E6-A0FEC936AD3E}" type="pres">
      <dgm:prSet presAssocID="{11DACE64-3440-4292-A751-BD7D2C3098E6}" presName="compositeShape" presStyleCnt="0">
        <dgm:presLayoutVars>
          <dgm:chMax val="7"/>
          <dgm:dir/>
          <dgm:resizeHandles val="exact"/>
        </dgm:presLayoutVars>
      </dgm:prSet>
      <dgm:spPr/>
    </dgm:pt>
    <dgm:pt modelId="{D5579C9B-3BCC-41B0-AB72-F13790567118}" type="pres">
      <dgm:prSet presAssocID="{11DACE64-3440-4292-A751-BD7D2C3098E6}" presName="wedge1" presStyleLbl="node1" presStyleIdx="0" presStyleCnt="5"/>
      <dgm:spPr/>
    </dgm:pt>
    <dgm:pt modelId="{23FAB313-4FE0-4521-AA76-A6D6402C9AA1}" type="pres">
      <dgm:prSet presAssocID="{11DACE64-3440-4292-A751-BD7D2C3098E6}" presName="dummy1a" presStyleCnt="0"/>
      <dgm:spPr/>
    </dgm:pt>
    <dgm:pt modelId="{A7DBAA3E-17FA-45BF-B53C-6DC18D1922C1}" type="pres">
      <dgm:prSet presAssocID="{11DACE64-3440-4292-A751-BD7D2C3098E6}" presName="dummy1b" presStyleCnt="0"/>
      <dgm:spPr/>
    </dgm:pt>
    <dgm:pt modelId="{B870BA92-BE7E-475F-AC6C-221DFCC7B101}" type="pres">
      <dgm:prSet presAssocID="{11DACE64-3440-4292-A751-BD7D2C3098E6}" presName="wedge1Tx" presStyleLbl="node1" presStyleIdx="0" presStyleCnt="5">
        <dgm:presLayoutVars>
          <dgm:chMax val="0"/>
          <dgm:chPref val="0"/>
          <dgm:bulletEnabled val="1"/>
        </dgm:presLayoutVars>
      </dgm:prSet>
      <dgm:spPr/>
    </dgm:pt>
    <dgm:pt modelId="{04E7D676-6EAA-46D4-9C2B-0BD96EE49FAC}" type="pres">
      <dgm:prSet presAssocID="{11DACE64-3440-4292-A751-BD7D2C3098E6}" presName="wedge2" presStyleLbl="node1" presStyleIdx="1" presStyleCnt="5"/>
      <dgm:spPr/>
    </dgm:pt>
    <dgm:pt modelId="{CDD2C932-9AB5-4CE0-BF73-43FE0CD54980}" type="pres">
      <dgm:prSet presAssocID="{11DACE64-3440-4292-A751-BD7D2C3098E6}" presName="dummy2a" presStyleCnt="0"/>
      <dgm:spPr/>
    </dgm:pt>
    <dgm:pt modelId="{14EAB078-2E95-4F2A-83BD-3723A7631066}" type="pres">
      <dgm:prSet presAssocID="{11DACE64-3440-4292-A751-BD7D2C3098E6}" presName="dummy2b" presStyleCnt="0"/>
      <dgm:spPr/>
    </dgm:pt>
    <dgm:pt modelId="{34AE27E8-8267-4387-867C-026108B3013D}" type="pres">
      <dgm:prSet presAssocID="{11DACE64-3440-4292-A751-BD7D2C3098E6}" presName="wedge2Tx" presStyleLbl="node1" presStyleIdx="1" presStyleCnt="5">
        <dgm:presLayoutVars>
          <dgm:chMax val="0"/>
          <dgm:chPref val="0"/>
          <dgm:bulletEnabled val="1"/>
        </dgm:presLayoutVars>
      </dgm:prSet>
      <dgm:spPr/>
    </dgm:pt>
    <dgm:pt modelId="{46D1EA01-5DE8-4A8E-9B52-1B45BC338631}" type="pres">
      <dgm:prSet presAssocID="{11DACE64-3440-4292-A751-BD7D2C3098E6}" presName="wedge3" presStyleLbl="node1" presStyleIdx="2" presStyleCnt="5"/>
      <dgm:spPr/>
    </dgm:pt>
    <dgm:pt modelId="{16CEFE52-2A96-4160-8605-F539733B5587}" type="pres">
      <dgm:prSet presAssocID="{11DACE64-3440-4292-A751-BD7D2C3098E6}" presName="dummy3a" presStyleCnt="0"/>
      <dgm:spPr/>
    </dgm:pt>
    <dgm:pt modelId="{E5D16297-7553-48FB-B978-0256B3277CAF}" type="pres">
      <dgm:prSet presAssocID="{11DACE64-3440-4292-A751-BD7D2C3098E6}" presName="dummy3b" presStyleCnt="0"/>
      <dgm:spPr/>
    </dgm:pt>
    <dgm:pt modelId="{13D7F3B7-2291-49A1-B39D-BFB2178D3C8F}" type="pres">
      <dgm:prSet presAssocID="{11DACE64-3440-4292-A751-BD7D2C3098E6}" presName="wedge3Tx" presStyleLbl="node1" presStyleIdx="2" presStyleCnt="5">
        <dgm:presLayoutVars>
          <dgm:chMax val="0"/>
          <dgm:chPref val="0"/>
          <dgm:bulletEnabled val="1"/>
        </dgm:presLayoutVars>
      </dgm:prSet>
      <dgm:spPr/>
    </dgm:pt>
    <dgm:pt modelId="{C39EC0F5-FC13-4F59-B174-F91155931C58}" type="pres">
      <dgm:prSet presAssocID="{11DACE64-3440-4292-A751-BD7D2C3098E6}" presName="wedge4" presStyleLbl="node1" presStyleIdx="3" presStyleCnt="5"/>
      <dgm:spPr/>
    </dgm:pt>
    <dgm:pt modelId="{A892470C-23F2-45DC-A68F-D6F28686180E}" type="pres">
      <dgm:prSet presAssocID="{11DACE64-3440-4292-A751-BD7D2C3098E6}" presName="dummy4a" presStyleCnt="0"/>
      <dgm:spPr/>
    </dgm:pt>
    <dgm:pt modelId="{7DA1FDD4-FE24-4B5B-AF24-CFFED49DA8BC}" type="pres">
      <dgm:prSet presAssocID="{11DACE64-3440-4292-A751-BD7D2C3098E6}" presName="dummy4b" presStyleCnt="0"/>
      <dgm:spPr/>
    </dgm:pt>
    <dgm:pt modelId="{E981ED7D-B57E-4683-9A91-D8F391ED2FB9}" type="pres">
      <dgm:prSet presAssocID="{11DACE64-3440-4292-A751-BD7D2C3098E6}" presName="wedge4Tx" presStyleLbl="node1" presStyleIdx="3" presStyleCnt="5">
        <dgm:presLayoutVars>
          <dgm:chMax val="0"/>
          <dgm:chPref val="0"/>
          <dgm:bulletEnabled val="1"/>
        </dgm:presLayoutVars>
      </dgm:prSet>
      <dgm:spPr/>
    </dgm:pt>
    <dgm:pt modelId="{D07A886F-AE94-432B-962D-114918FDA87C}" type="pres">
      <dgm:prSet presAssocID="{11DACE64-3440-4292-A751-BD7D2C3098E6}" presName="wedge5" presStyleLbl="node1" presStyleIdx="4" presStyleCnt="5"/>
      <dgm:spPr/>
    </dgm:pt>
    <dgm:pt modelId="{189BE5E6-E958-4538-9A07-C855066C0EDE}" type="pres">
      <dgm:prSet presAssocID="{11DACE64-3440-4292-A751-BD7D2C3098E6}" presName="dummy5a" presStyleCnt="0"/>
      <dgm:spPr/>
    </dgm:pt>
    <dgm:pt modelId="{D0FB9F8A-64C5-4A44-A1EA-E1C9B1DC165C}" type="pres">
      <dgm:prSet presAssocID="{11DACE64-3440-4292-A751-BD7D2C3098E6}" presName="dummy5b" presStyleCnt="0"/>
      <dgm:spPr/>
    </dgm:pt>
    <dgm:pt modelId="{3E5F72CB-27DA-42C3-9406-0CFB13C34319}" type="pres">
      <dgm:prSet presAssocID="{11DACE64-3440-4292-A751-BD7D2C3098E6}" presName="wedge5Tx" presStyleLbl="node1" presStyleIdx="4" presStyleCnt="5">
        <dgm:presLayoutVars>
          <dgm:chMax val="0"/>
          <dgm:chPref val="0"/>
          <dgm:bulletEnabled val="1"/>
        </dgm:presLayoutVars>
      </dgm:prSet>
      <dgm:spPr/>
    </dgm:pt>
    <dgm:pt modelId="{CA4ECD6C-DE72-4458-BF72-B8AF4C7B575A}" type="pres">
      <dgm:prSet presAssocID="{0EBABCAF-CD97-4E9C-80A4-6B52E4B6F772}" presName="arrowWedge1" presStyleLbl="fgSibTrans2D1" presStyleIdx="0" presStyleCnt="5"/>
      <dgm:spPr/>
    </dgm:pt>
    <dgm:pt modelId="{810BC523-91EE-45AB-9583-9392BDFA2113}" type="pres">
      <dgm:prSet presAssocID="{97251258-79E9-4BCD-872B-BE6973C0B64D}" presName="arrowWedge2" presStyleLbl="fgSibTrans2D1" presStyleIdx="1" presStyleCnt="5"/>
      <dgm:spPr/>
    </dgm:pt>
    <dgm:pt modelId="{08736BDF-F154-41B4-ABC9-1DD19396EF43}" type="pres">
      <dgm:prSet presAssocID="{CEFE58CB-DE63-403F-BC09-F18E4257E36A}" presName="arrowWedge3" presStyleLbl="fgSibTrans2D1" presStyleIdx="2" presStyleCnt="5"/>
      <dgm:spPr/>
    </dgm:pt>
    <dgm:pt modelId="{489963D0-948E-4DCA-8BFD-8F90EA80EFB9}" type="pres">
      <dgm:prSet presAssocID="{BD138950-E406-4815-B109-38881F201564}" presName="arrowWedge4" presStyleLbl="fgSibTrans2D1" presStyleIdx="3" presStyleCnt="5"/>
      <dgm:spPr/>
    </dgm:pt>
    <dgm:pt modelId="{6EE5BBD8-BB1A-48D6-8737-11A54CFB63EF}" type="pres">
      <dgm:prSet presAssocID="{0AE177DE-B87F-4C93-BE01-B8D6E970E67F}" presName="arrowWedge5" presStyleLbl="fgSibTrans2D1" presStyleIdx="4" presStyleCnt="5"/>
      <dgm:spPr/>
    </dgm:pt>
  </dgm:ptLst>
  <dgm:cxnLst>
    <dgm:cxn modelId="{4FB6E904-F834-43BE-922F-702A743B8507}" srcId="{11DACE64-3440-4292-A751-BD7D2C3098E6}" destId="{F301741F-1762-4C6A-BF23-4A3F7705D3C3}" srcOrd="4" destOrd="0" parTransId="{96D44EF0-3852-43BD-A997-292CB5246563}" sibTransId="{0AE177DE-B87F-4C93-BE01-B8D6E970E67F}"/>
    <dgm:cxn modelId="{0322B65D-BECD-4A4E-BCC0-75A583D26B18}" type="presOf" srcId="{5FA3B62D-1544-4D91-A402-D9FD88A97178}" destId="{C39EC0F5-FC13-4F59-B174-F91155931C58}" srcOrd="0" destOrd="0" presId="urn:microsoft.com/office/officeart/2005/8/layout/cycle8"/>
    <dgm:cxn modelId="{1DDC3643-85B4-41DD-8940-EDF4B11C3DAA}" type="presOf" srcId="{002A2455-0B2B-40B3-B510-B36F4444B3A7}" destId="{D5579C9B-3BCC-41B0-AB72-F13790567118}" srcOrd="0" destOrd="0" presId="urn:microsoft.com/office/officeart/2005/8/layout/cycle8"/>
    <dgm:cxn modelId="{97D9D943-2295-420E-8439-19E5637B7681}" type="presOf" srcId="{1D145429-308A-469A-90FB-4C80A2A83678}" destId="{34AE27E8-8267-4387-867C-026108B3013D}" srcOrd="1" destOrd="0" presId="urn:microsoft.com/office/officeart/2005/8/layout/cycle8"/>
    <dgm:cxn modelId="{AE2F8E68-C64A-4E34-A503-4E272F852D11}" type="presOf" srcId="{002A2455-0B2B-40B3-B510-B36F4444B3A7}" destId="{B870BA92-BE7E-475F-AC6C-221DFCC7B101}" srcOrd="1" destOrd="0" presId="urn:microsoft.com/office/officeart/2005/8/layout/cycle8"/>
    <dgm:cxn modelId="{F237AA6B-252D-48CF-90A1-5AFBEA8D033A}" type="presOf" srcId="{03F91629-479C-4CB3-B0FE-7CC2427B72BE}" destId="{46D1EA01-5DE8-4A8E-9B52-1B45BC338631}" srcOrd="0" destOrd="0" presId="urn:microsoft.com/office/officeart/2005/8/layout/cycle8"/>
    <dgm:cxn modelId="{E8D8814D-F039-4715-A452-2E9392B95F62}" type="presOf" srcId="{5FA3B62D-1544-4D91-A402-D9FD88A97178}" destId="{E981ED7D-B57E-4683-9A91-D8F391ED2FB9}" srcOrd="1" destOrd="0" presId="urn:microsoft.com/office/officeart/2005/8/layout/cycle8"/>
    <dgm:cxn modelId="{94819A54-714A-4E77-AC81-692A3C873406}" type="presOf" srcId="{03F91629-479C-4CB3-B0FE-7CC2427B72BE}" destId="{13D7F3B7-2291-49A1-B39D-BFB2178D3C8F}" srcOrd="1" destOrd="0" presId="urn:microsoft.com/office/officeart/2005/8/layout/cycle8"/>
    <dgm:cxn modelId="{DD293F7F-A2DC-4948-B145-92D0A43C12DB}" srcId="{11DACE64-3440-4292-A751-BD7D2C3098E6}" destId="{002A2455-0B2B-40B3-B510-B36F4444B3A7}" srcOrd="0" destOrd="0" parTransId="{D636C28C-9E9A-411C-9F12-66C5F46C7669}" sibTransId="{0EBABCAF-CD97-4E9C-80A4-6B52E4B6F772}"/>
    <dgm:cxn modelId="{8B4E248B-B8AD-4172-B6CA-5BAAB1D821D0}" type="presOf" srcId="{1D145429-308A-469A-90FB-4C80A2A83678}" destId="{04E7D676-6EAA-46D4-9C2B-0BD96EE49FAC}" srcOrd="0" destOrd="0" presId="urn:microsoft.com/office/officeart/2005/8/layout/cycle8"/>
    <dgm:cxn modelId="{507023D1-335F-4714-B9CD-1F91078A2E24}" type="presOf" srcId="{F301741F-1762-4C6A-BF23-4A3F7705D3C3}" destId="{D07A886F-AE94-432B-962D-114918FDA87C}" srcOrd="0" destOrd="0" presId="urn:microsoft.com/office/officeart/2005/8/layout/cycle8"/>
    <dgm:cxn modelId="{560F3EDB-BF81-4C74-9C84-017209CCC16F}" srcId="{11DACE64-3440-4292-A751-BD7D2C3098E6}" destId="{5FA3B62D-1544-4D91-A402-D9FD88A97178}" srcOrd="3" destOrd="0" parTransId="{746EB71E-4ED3-4FA5-A84D-B7FAD3D86483}" sibTransId="{BD138950-E406-4815-B109-38881F201564}"/>
    <dgm:cxn modelId="{E271E5E8-8459-4C01-BADF-2869090BD3F3}" srcId="{11DACE64-3440-4292-A751-BD7D2C3098E6}" destId="{1D145429-308A-469A-90FB-4C80A2A83678}" srcOrd="1" destOrd="0" parTransId="{69186F86-24CF-48DC-84D3-E5998EC2498A}" sibTransId="{97251258-79E9-4BCD-872B-BE6973C0B64D}"/>
    <dgm:cxn modelId="{B1B5D5F4-BD5A-413C-A383-C09B9181EF2C}" srcId="{11DACE64-3440-4292-A751-BD7D2C3098E6}" destId="{03F91629-479C-4CB3-B0FE-7CC2427B72BE}" srcOrd="2" destOrd="0" parTransId="{7CC74F59-EE26-4F63-B2CE-73AE44E6F1DC}" sibTransId="{CEFE58CB-DE63-403F-BC09-F18E4257E36A}"/>
    <dgm:cxn modelId="{7CBFB7FC-36B7-4349-B30A-7D5E3D0F7F4A}" type="presOf" srcId="{F301741F-1762-4C6A-BF23-4A3F7705D3C3}" destId="{3E5F72CB-27DA-42C3-9406-0CFB13C34319}" srcOrd="1" destOrd="0" presId="urn:microsoft.com/office/officeart/2005/8/layout/cycle8"/>
    <dgm:cxn modelId="{1C86C1FE-CFD6-4AB9-B806-71DFBA7357D1}" type="presOf" srcId="{11DACE64-3440-4292-A751-BD7D2C3098E6}" destId="{7F5371F1-E4FC-4010-81E6-A0FEC936AD3E}" srcOrd="0" destOrd="0" presId="urn:microsoft.com/office/officeart/2005/8/layout/cycle8"/>
    <dgm:cxn modelId="{B967C7F7-D382-4E96-BA2E-523A65938CB7}" type="presParOf" srcId="{7F5371F1-E4FC-4010-81E6-A0FEC936AD3E}" destId="{D5579C9B-3BCC-41B0-AB72-F13790567118}" srcOrd="0" destOrd="0" presId="urn:microsoft.com/office/officeart/2005/8/layout/cycle8"/>
    <dgm:cxn modelId="{8DC7FA10-88BA-4213-B514-6A154A9B871C}" type="presParOf" srcId="{7F5371F1-E4FC-4010-81E6-A0FEC936AD3E}" destId="{23FAB313-4FE0-4521-AA76-A6D6402C9AA1}" srcOrd="1" destOrd="0" presId="urn:microsoft.com/office/officeart/2005/8/layout/cycle8"/>
    <dgm:cxn modelId="{EE501AB0-2C17-4C8C-BF26-2C961450EB9B}" type="presParOf" srcId="{7F5371F1-E4FC-4010-81E6-A0FEC936AD3E}" destId="{A7DBAA3E-17FA-45BF-B53C-6DC18D1922C1}" srcOrd="2" destOrd="0" presId="urn:microsoft.com/office/officeart/2005/8/layout/cycle8"/>
    <dgm:cxn modelId="{A90DF251-9463-4077-900E-22E2C1318A62}" type="presParOf" srcId="{7F5371F1-E4FC-4010-81E6-A0FEC936AD3E}" destId="{B870BA92-BE7E-475F-AC6C-221DFCC7B101}" srcOrd="3" destOrd="0" presId="urn:microsoft.com/office/officeart/2005/8/layout/cycle8"/>
    <dgm:cxn modelId="{BB5BAC3A-B9B2-4B37-89F6-A0769FC95930}" type="presParOf" srcId="{7F5371F1-E4FC-4010-81E6-A0FEC936AD3E}" destId="{04E7D676-6EAA-46D4-9C2B-0BD96EE49FAC}" srcOrd="4" destOrd="0" presId="urn:microsoft.com/office/officeart/2005/8/layout/cycle8"/>
    <dgm:cxn modelId="{17D030F2-701D-42A3-85F9-206736A5DB50}" type="presParOf" srcId="{7F5371F1-E4FC-4010-81E6-A0FEC936AD3E}" destId="{CDD2C932-9AB5-4CE0-BF73-43FE0CD54980}" srcOrd="5" destOrd="0" presId="urn:microsoft.com/office/officeart/2005/8/layout/cycle8"/>
    <dgm:cxn modelId="{598BB93F-CD0C-438B-BB37-7CC181D12097}" type="presParOf" srcId="{7F5371F1-E4FC-4010-81E6-A0FEC936AD3E}" destId="{14EAB078-2E95-4F2A-83BD-3723A7631066}" srcOrd="6" destOrd="0" presId="urn:microsoft.com/office/officeart/2005/8/layout/cycle8"/>
    <dgm:cxn modelId="{FD8C027E-46EA-497A-AFCF-1CA5D6C86293}" type="presParOf" srcId="{7F5371F1-E4FC-4010-81E6-A0FEC936AD3E}" destId="{34AE27E8-8267-4387-867C-026108B3013D}" srcOrd="7" destOrd="0" presId="urn:microsoft.com/office/officeart/2005/8/layout/cycle8"/>
    <dgm:cxn modelId="{2027A690-A8A8-4996-ABDA-A2574198B368}" type="presParOf" srcId="{7F5371F1-E4FC-4010-81E6-A0FEC936AD3E}" destId="{46D1EA01-5DE8-4A8E-9B52-1B45BC338631}" srcOrd="8" destOrd="0" presId="urn:microsoft.com/office/officeart/2005/8/layout/cycle8"/>
    <dgm:cxn modelId="{436F0411-30D0-4D4E-A8C1-530B3EA4DA64}" type="presParOf" srcId="{7F5371F1-E4FC-4010-81E6-A0FEC936AD3E}" destId="{16CEFE52-2A96-4160-8605-F539733B5587}" srcOrd="9" destOrd="0" presId="urn:microsoft.com/office/officeart/2005/8/layout/cycle8"/>
    <dgm:cxn modelId="{E6311708-6C47-4E2B-B357-DBDC176D6EE4}" type="presParOf" srcId="{7F5371F1-E4FC-4010-81E6-A0FEC936AD3E}" destId="{E5D16297-7553-48FB-B978-0256B3277CAF}" srcOrd="10" destOrd="0" presId="urn:microsoft.com/office/officeart/2005/8/layout/cycle8"/>
    <dgm:cxn modelId="{A037DE6A-E5B9-4C59-91CB-25B8B3339806}" type="presParOf" srcId="{7F5371F1-E4FC-4010-81E6-A0FEC936AD3E}" destId="{13D7F3B7-2291-49A1-B39D-BFB2178D3C8F}" srcOrd="11" destOrd="0" presId="urn:microsoft.com/office/officeart/2005/8/layout/cycle8"/>
    <dgm:cxn modelId="{F6A071D9-6E42-4BED-ADAE-BDD0EB9F8E0C}" type="presParOf" srcId="{7F5371F1-E4FC-4010-81E6-A0FEC936AD3E}" destId="{C39EC0F5-FC13-4F59-B174-F91155931C58}" srcOrd="12" destOrd="0" presId="urn:microsoft.com/office/officeart/2005/8/layout/cycle8"/>
    <dgm:cxn modelId="{820565DE-4EA8-4F3C-96DA-62AADEDE2D8B}" type="presParOf" srcId="{7F5371F1-E4FC-4010-81E6-A0FEC936AD3E}" destId="{A892470C-23F2-45DC-A68F-D6F28686180E}" srcOrd="13" destOrd="0" presId="urn:microsoft.com/office/officeart/2005/8/layout/cycle8"/>
    <dgm:cxn modelId="{EEEC0417-1DCF-4DB0-8DEC-8916C8C95908}" type="presParOf" srcId="{7F5371F1-E4FC-4010-81E6-A0FEC936AD3E}" destId="{7DA1FDD4-FE24-4B5B-AF24-CFFED49DA8BC}" srcOrd="14" destOrd="0" presId="urn:microsoft.com/office/officeart/2005/8/layout/cycle8"/>
    <dgm:cxn modelId="{6A07E47C-20C2-47D2-B6BD-0CEA779CE086}" type="presParOf" srcId="{7F5371F1-E4FC-4010-81E6-A0FEC936AD3E}" destId="{E981ED7D-B57E-4683-9A91-D8F391ED2FB9}" srcOrd="15" destOrd="0" presId="urn:microsoft.com/office/officeart/2005/8/layout/cycle8"/>
    <dgm:cxn modelId="{8B4BE1C5-BCFF-41C8-AD2B-96FBEAD8BE0E}" type="presParOf" srcId="{7F5371F1-E4FC-4010-81E6-A0FEC936AD3E}" destId="{D07A886F-AE94-432B-962D-114918FDA87C}" srcOrd="16" destOrd="0" presId="urn:microsoft.com/office/officeart/2005/8/layout/cycle8"/>
    <dgm:cxn modelId="{78CA9F52-1689-4BD7-AE6B-8FF40B40F55E}" type="presParOf" srcId="{7F5371F1-E4FC-4010-81E6-A0FEC936AD3E}" destId="{189BE5E6-E958-4538-9A07-C855066C0EDE}" srcOrd="17" destOrd="0" presId="urn:microsoft.com/office/officeart/2005/8/layout/cycle8"/>
    <dgm:cxn modelId="{B05B6354-4AA2-4991-8C6C-F2D55C51F304}" type="presParOf" srcId="{7F5371F1-E4FC-4010-81E6-A0FEC936AD3E}" destId="{D0FB9F8A-64C5-4A44-A1EA-E1C9B1DC165C}" srcOrd="18" destOrd="0" presId="urn:microsoft.com/office/officeart/2005/8/layout/cycle8"/>
    <dgm:cxn modelId="{0B6DBF51-02DB-4B45-ADAC-C111C8EF1CD9}" type="presParOf" srcId="{7F5371F1-E4FC-4010-81E6-A0FEC936AD3E}" destId="{3E5F72CB-27DA-42C3-9406-0CFB13C34319}" srcOrd="19" destOrd="0" presId="urn:microsoft.com/office/officeart/2005/8/layout/cycle8"/>
    <dgm:cxn modelId="{79E7ADA8-CE1A-48A1-BC45-E3A2D473BC1E}" type="presParOf" srcId="{7F5371F1-E4FC-4010-81E6-A0FEC936AD3E}" destId="{CA4ECD6C-DE72-4458-BF72-B8AF4C7B575A}" srcOrd="20" destOrd="0" presId="urn:microsoft.com/office/officeart/2005/8/layout/cycle8"/>
    <dgm:cxn modelId="{56F87535-AA70-434C-8929-5488D24946EA}" type="presParOf" srcId="{7F5371F1-E4FC-4010-81E6-A0FEC936AD3E}" destId="{810BC523-91EE-45AB-9583-9392BDFA2113}" srcOrd="21" destOrd="0" presId="urn:microsoft.com/office/officeart/2005/8/layout/cycle8"/>
    <dgm:cxn modelId="{8A6B9D5D-7F7B-4D5F-A55D-EEB63BDF3698}" type="presParOf" srcId="{7F5371F1-E4FC-4010-81E6-A0FEC936AD3E}" destId="{08736BDF-F154-41B4-ABC9-1DD19396EF43}" srcOrd="22" destOrd="0" presId="urn:microsoft.com/office/officeart/2005/8/layout/cycle8"/>
    <dgm:cxn modelId="{E843078E-105D-4718-99AB-4661A9C17D19}" type="presParOf" srcId="{7F5371F1-E4FC-4010-81E6-A0FEC936AD3E}" destId="{489963D0-948E-4DCA-8BFD-8F90EA80EFB9}" srcOrd="23" destOrd="0" presId="urn:microsoft.com/office/officeart/2005/8/layout/cycle8"/>
    <dgm:cxn modelId="{7EEB8B76-0CA7-4512-8257-F2A930387A3D}" type="presParOf" srcId="{7F5371F1-E4FC-4010-81E6-A0FEC936AD3E}" destId="{6EE5BBD8-BB1A-48D6-8737-11A54CFB63EF}"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E10FFE-0CE6-4015-8B75-17BBC92C7D1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1C022D2-36BB-4083-A491-C4B1B36487AC}">
      <dgm:prSet phldrT="[Text]" phldr="0"/>
      <dgm:spPr/>
      <dgm:t>
        <a:bodyPr/>
        <a:lstStyle/>
        <a:p>
          <a:pPr rtl="0"/>
          <a:r>
            <a:rPr lang="en-US" dirty="0">
              <a:solidFill>
                <a:schemeClr val="tx2"/>
              </a:solidFill>
              <a:latin typeface="Arial" panose="020B0604020202020204" pitchFamily="34" charset="0"/>
              <a:cs typeface="Arial" panose="020B0604020202020204" pitchFamily="34" charset="0"/>
            </a:rPr>
            <a:t>Standard Compliance for all BSNU Students is uploaded to ADB/</a:t>
          </a:r>
          <a:r>
            <a:rPr lang="en-US" dirty="0" err="1">
              <a:solidFill>
                <a:schemeClr val="tx2"/>
              </a:solidFill>
              <a:latin typeface="Arial" panose="020B0604020202020204" pitchFamily="34" charset="0"/>
              <a:cs typeface="Arial" panose="020B0604020202020204" pitchFamily="34" charset="0"/>
            </a:rPr>
            <a:t>Complio</a:t>
          </a:r>
          <a:endParaRPr lang="en-US" dirty="0">
            <a:solidFill>
              <a:schemeClr val="tx2"/>
            </a:solidFill>
            <a:latin typeface="Arial" panose="020B0604020202020204" pitchFamily="34" charset="0"/>
            <a:cs typeface="Arial" panose="020B0604020202020204" pitchFamily="34" charset="0"/>
          </a:endParaRPr>
        </a:p>
      </dgm:t>
    </dgm:pt>
    <dgm:pt modelId="{F4B5C71F-A78D-4A76-93D6-07D5A4D9501A}" type="parTrans" cxnId="{B37C2318-563A-4789-AD37-ECAF393C9E2B}">
      <dgm:prSet/>
      <dgm:spPr/>
      <dgm:t>
        <a:bodyPr/>
        <a:lstStyle/>
        <a:p>
          <a:endParaRPr lang="en-US"/>
        </a:p>
      </dgm:t>
    </dgm:pt>
    <dgm:pt modelId="{9C61FD37-3884-449D-B85E-BCF754810B4F}" type="sibTrans" cxnId="{B37C2318-563A-4789-AD37-ECAF393C9E2B}">
      <dgm:prSet/>
      <dgm:spPr/>
      <dgm:t>
        <a:bodyPr/>
        <a:lstStyle/>
        <a:p>
          <a:endParaRPr lang="en-US"/>
        </a:p>
      </dgm:t>
    </dgm:pt>
    <dgm:pt modelId="{4B4703B0-697F-4B8E-ADD7-DA58E055496D}">
      <dgm:prSet phldrT="[Text]" phldr="0"/>
      <dgm:spPr/>
      <dgm:t>
        <a:bodyPr/>
        <a:lstStyle/>
        <a:p>
          <a:pPr rtl="0"/>
          <a:r>
            <a:rPr lang="en-US">
              <a:latin typeface="Calibri Light" panose="020F0302020204030204"/>
            </a:rPr>
            <a:t>Background Check - within the last 24 months</a:t>
          </a:r>
          <a:endParaRPr lang="en-US"/>
        </a:p>
      </dgm:t>
    </dgm:pt>
    <dgm:pt modelId="{B0F274F4-5AA8-421B-BA33-EB443F613B0A}" type="parTrans" cxnId="{2AF23111-8377-452C-8282-A7FE8E6E42B4}">
      <dgm:prSet/>
      <dgm:spPr/>
      <dgm:t>
        <a:bodyPr/>
        <a:lstStyle/>
        <a:p>
          <a:endParaRPr lang="en-US"/>
        </a:p>
      </dgm:t>
    </dgm:pt>
    <dgm:pt modelId="{089B65D3-A641-4910-9BD7-28371A7C0DBF}" type="sibTrans" cxnId="{2AF23111-8377-452C-8282-A7FE8E6E42B4}">
      <dgm:prSet/>
      <dgm:spPr/>
      <dgm:t>
        <a:bodyPr/>
        <a:lstStyle/>
        <a:p>
          <a:endParaRPr lang="en-US"/>
        </a:p>
      </dgm:t>
    </dgm:pt>
    <dgm:pt modelId="{58AAC83C-8393-4148-9C32-857BFFA14A30}">
      <dgm:prSet phldrT="[Text]" phldr="0"/>
      <dgm:spPr/>
      <dgm:t>
        <a:bodyPr/>
        <a:lstStyle/>
        <a:p>
          <a:pPr rtl="0"/>
          <a:r>
            <a:rPr lang="en-US">
              <a:latin typeface="Calibri Light" panose="020F0302020204030204"/>
            </a:rPr>
            <a:t>Vaccines (MMR, Tdap, Varicella, Flu, Hep B, and TB)</a:t>
          </a:r>
        </a:p>
      </dgm:t>
    </dgm:pt>
    <dgm:pt modelId="{59DB573D-2AD2-4E19-84A1-180594D9C6FA}" type="parTrans" cxnId="{3BA0FB3C-203F-4C10-B59C-2B8B26236073}">
      <dgm:prSet/>
      <dgm:spPr/>
      <dgm:t>
        <a:bodyPr/>
        <a:lstStyle/>
        <a:p>
          <a:endParaRPr lang="en-US"/>
        </a:p>
      </dgm:t>
    </dgm:pt>
    <dgm:pt modelId="{F933BED5-A26B-46FF-B5E0-908DDDFE8F40}" type="sibTrans" cxnId="{3BA0FB3C-203F-4C10-B59C-2B8B26236073}">
      <dgm:prSet/>
      <dgm:spPr/>
      <dgm:t>
        <a:bodyPr/>
        <a:lstStyle/>
        <a:p>
          <a:endParaRPr lang="en-US"/>
        </a:p>
      </dgm:t>
    </dgm:pt>
    <dgm:pt modelId="{FF67833A-BD80-4288-994C-01D8CB71573A}">
      <dgm:prSet phldr="0"/>
      <dgm:spPr/>
      <dgm:t>
        <a:bodyPr/>
        <a:lstStyle/>
        <a:p>
          <a:pPr rtl="0"/>
          <a:r>
            <a:rPr lang="en-US">
              <a:latin typeface="Calibri Light" panose="020F0302020204030204"/>
            </a:rPr>
            <a:t>RN License - </a:t>
          </a:r>
          <a:r>
            <a:rPr lang="en-US"/>
            <a:t>current and unencumbered RN license throughout the duration of their program. Students must be licensed in the state they are completing their PPE rotation.</a:t>
          </a:r>
          <a:endParaRPr lang="en-US">
            <a:latin typeface="Calibri Light" panose="020F0302020204030204"/>
          </a:endParaRPr>
        </a:p>
      </dgm:t>
    </dgm:pt>
    <dgm:pt modelId="{C41545CE-3715-465D-9B35-3F8A48A7DF6E}" type="parTrans" cxnId="{D73840F8-A0C6-4B08-BCCA-242356381E70}">
      <dgm:prSet/>
      <dgm:spPr/>
      <dgm:t>
        <a:bodyPr/>
        <a:lstStyle/>
        <a:p>
          <a:endParaRPr lang="en-US"/>
        </a:p>
      </dgm:t>
    </dgm:pt>
    <dgm:pt modelId="{17383DC7-BDA9-42BD-BFC3-DC5CDF298A91}" type="sibTrans" cxnId="{D73840F8-A0C6-4B08-BCCA-242356381E70}">
      <dgm:prSet/>
      <dgm:spPr/>
      <dgm:t>
        <a:bodyPr/>
        <a:lstStyle/>
        <a:p>
          <a:endParaRPr lang="en-US"/>
        </a:p>
      </dgm:t>
    </dgm:pt>
    <dgm:pt modelId="{B18634B1-183E-4E77-88FE-CD35D5649F54}">
      <dgm:prSet phldr="0"/>
      <dgm:spPr/>
      <dgm:t>
        <a:bodyPr/>
        <a:lstStyle/>
        <a:p>
          <a:pPr rtl="0"/>
          <a:r>
            <a:rPr lang="en-US">
              <a:latin typeface="Calibri Light" panose="020F0302020204030204"/>
            </a:rPr>
            <a:t> Health Insurance - evidence</a:t>
          </a:r>
          <a:r>
            <a:rPr lang="en-US"/>
            <a:t> of health insurance coverage throughout the Student’s </a:t>
          </a:r>
          <a:r>
            <a:rPr lang="en-US">
              <a:latin typeface="Calibri Light" panose="020F0302020204030204"/>
            </a:rPr>
            <a:t>clinical/field</a:t>
          </a:r>
          <a:r>
            <a:rPr lang="en-US"/>
            <a:t> </a:t>
          </a:r>
          <a:r>
            <a:rPr lang="en-US">
              <a:latin typeface="Calibri Light" panose="020F0302020204030204"/>
            </a:rPr>
            <a:t>experience </a:t>
          </a:r>
          <a:r>
            <a:rPr lang="en-US"/>
            <a:t>term(s).</a:t>
          </a:r>
        </a:p>
      </dgm:t>
    </dgm:pt>
    <dgm:pt modelId="{E4708DAC-6343-4016-B4DB-4537517CF44F}" type="parTrans" cxnId="{86E303CB-6399-4A60-813E-88D641F98898}">
      <dgm:prSet/>
      <dgm:spPr/>
      <dgm:t>
        <a:bodyPr/>
        <a:lstStyle/>
        <a:p>
          <a:endParaRPr lang="en-US"/>
        </a:p>
      </dgm:t>
    </dgm:pt>
    <dgm:pt modelId="{25625049-0C9A-4888-86E2-D63BFACDFC4C}" type="sibTrans" cxnId="{86E303CB-6399-4A60-813E-88D641F98898}">
      <dgm:prSet/>
      <dgm:spPr/>
      <dgm:t>
        <a:bodyPr/>
        <a:lstStyle/>
        <a:p>
          <a:endParaRPr lang="en-US"/>
        </a:p>
      </dgm:t>
    </dgm:pt>
    <dgm:pt modelId="{BA03A2D8-0177-4E6C-B65E-6DF007C737AC}">
      <dgm:prSet phldr="0"/>
      <dgm:spPr/>
      <dgm:t>
        <a:bodyPr/>
        <a:lstStyle/>
        <a:p>
          <a:pPr rtl="0"/>
          <a:r>
            <a:rPr lang="en-US" dirty="0">
              <a:latin typeface="Calibri Light" panose="020F0302020204030204"/>
            </a:rPr>
            <a:t>CPR - current</a:t>
          </a:r>
          <a:r>
            <a:rPr lang="en-US" dirty="0"/>
            <a:t> American Heart Association (AHA) Basic Life Support (BLS) CPR Certification</a:t>
          </a:r>
        </a:p>
      </dgm:t>
    </dgm:pt>
    <dgm:pt modelId="{CAFCCD09-0BFD-423A-9D25-30E4951D139C}" type="parTrans" cxnId="{057EBC01-615A-42BD-802C-60BE1FBDFF57}">
      <dgm:prSet/>
      <dgm:spPr/>
      <dgm:t>
        <a:bodyPr/>
        <a:lstStyle/>
        <a:p>
          <a:endParaRPr lang="en-US"/>
        </a:p>
      </dgm:t>
    </dgm:pt>
    <dgm:pt modelId="{98EEF848-BA16-499D-869B-01B5ADA9E185}" type="sibTrans" cxnId="{057EBC01-615A-42BD-802C-60BE1FBDFF57}">
      <dgm:prSet/>
      <dgm:spPr/>
      <dgm:t>
        <a:bodyPr/>
        <a:lstStyle/>
        <a:p>
          <a:endParaRPr lang="en-US"/>
        </a:p>
      </dgm:t>
    </dgm:pt>
    <dgm:pt modelId="{D1AFC915-EF57-4AF1-B30F-2D390753C206}" type="pres">
      <dgm:prSet presAssocID="{04E10FFE-0CE6-4015-8B75-17BBC92C7D19}" presName="theList" presStyleCnt="0">
        <dgm:presLayoutVars>
          <dgm:dir/>
          <dgm:animLvl val="lvl"/>
          <dgm:resizeHandles val="exact"/>
        </dgm:presLayoutVars>
      </dgm:prSet>
      <dgm:spPr/>
    </dgm:pt>
    <dgm:pt modelId="{7284048A-9CF0-436E-9AF0-6C9338A286E4}" type="pres">
      <dgm:prSet presAssocID="{91C022D2-36BB-4083-A491-C4B1B36487AC}" presName="compNode" presStyleCnt="0"/>
      <dgm:spPr/>
    </dgm:pt>
    <dgm:pt modelId="{038999F8-C7BB-4980-9CD5-8EEA52673971}" type="pres">
      <dgm:prSet presAssocID="{91C022D2-36BB-4083-A491-C4B1B36487AC}" presName="aNode" presStyleLbl="bgShp" presStyleIdx="0" presStyleCnt="1" custLinFactNeighborX="-4725" custLinFactNeighborY="2526"/>
      <dgm:spPr/>
    </dgm:pt>
    <dgm:pt modelId="{742BF52D-B388-46F6-B659-D44548C2B792}" type="pres">
      <dgm:prSet presAssocID="{91C022D2-36BB-4083-A491-C4B1B36487AC}" presName="textNode" presStyleLbl="bgShp" presStyleIdx="0" presStyleCnt="1"/>
      <dgm:spPr/>
    </dgm:pt>
    <dgm:pt modelId="{A6989B6F-6E39-4BE1-A6A5-678AE4574E5F}" type="pres">
      <dgm:prSet presAssocID="{91C022D2-36BB-4083-A491-C4B1B36487AC}" presName="compChildNode" presStyleCnt="0"/>
      <dgm:spPr/>
    </dgm:pt>
    <dgm:pt modelId="{E497EA48-4A66-40ED-81CD-C684CBEA104E}" type="pres">
      <dgm:prSet presAssocID="{91C022D2-36BB-4083-A491-C4B1B36487AC}" presName="theInnerList" presStyleCnt="0"/>
      <dgm:spPr/>
    </dgm:pt>
    <dgm:pt modelId="{D6C5822E-4B4D-4996-93DB-89CDC0ED4263}" type="pres">
      <dgm:prSet presAssocID="{4B4703B0-697F-4B8E-ADD7-DA58E055496D}" presName="childNode" presStyleLbl="node1" presStyleIdx="0" presStyleCnt="5">
        <dgm:presLayoutVars>
          <dgm:bulletEnabled val="1"/>
        </dgm:presLayoutVars>
      </dgm:prSet>
      <dgm:spPr/>
    </dgm:pt>
    <dgm:pt modelId="{11ECC178-7754-4A71-AE56-BD611A09C549}" type="pres">
      <dgm:prSet presAssocID="{4B4703B0-697F-4B8E-ADD7-DA58E055496D}" presName="aSpace2" presStyleCnt="0"/>
      <dgm:spPr/>
    </dgm:pt>
    <dgm:pt modelId="{D0CAE4F6-4353-4224-B18C-6406DFB891E0}" type="pres">
      <dgm:prSet presAssocID="{58AAC83C-8393-4148-9C32-857BFFA14A30}" presName="childNode" presStyleLbl="node1" presStyleIdx="1" presStyleCnt="5">
        <dgm:presLayoutVars>
          <dgm:bulletEnabled val="1"/>
        </dgm:presLayoutVars>
      </dgm:prSet>
      <dgm:spPr/>
    </dgm:pt>
    <dgm:pt modelId="{BA3B5ECD-CFF1-4915-843C-0B24795684E6}" type="pres">
      <dgm:prSet presAssocID="{58AAC83C-8393-4148-9C32-857BFFA14A30}" presName="aSpace2" presStyleCnt="0"/>
      <dgm:spPr/>
    </dgm:pt>
    <dgm:pt modelId="{C0EB718B-1748-44C7-A483-595139352577}" type="pres">
      <dgm:prSet presAssocID="{BA03A2D8-0177-4E6C-B65E-6DF007C737AC}" presName="childNode" presStyleLbl="node1" presStyleIdx="2" presStyleCnt="5">
        <dgm:presLayoutVars>
          <dgm:bulletEnabled val="1"/>
        </dgm:presLayoutVars>
      </dgm:prSet>
      <dgm:spPr/>
    </dgm:pt>
    <dgm:pt modelId="{871084EF-D7D8-4ACF-A306-E477CD1DF642}" type="pres">
      <dgm:prSet presAssocID="{BA03A2D8-0177-4E6C-B65E-6DF007C737AC}" presName="aSpace2" presStyleCnt="0"/>
      <dgm:spPr/>
    </dgm:pt>
    <dgm:pt modelId="{80DE478F-EE5C-40F7-B46A-8778F2631EFB}" type="pres">
      <dgm:prSet presAssocID="{FF67833A-BD80-4288-994C-01D8CB71573A}" presName="childNode" presStyleLbl="node1" presStyleIdx="3" presStyleCnt="5">
        <dgm:presLayoutVars>
          <dgm:bulletEnabled val="1"/>
        </dgm:presLayoutVars>
      </dgm:prSet>
      <dgm:spPr/>
    </dgm:pt>
    <dgm:pt modelId="{AB25B186-DD9E-469C-949B-F15E5946A7B3}" type="pres">
      <dgm:prSet presAssocID="{FF67833A-BD80-4288-994C-01D8CB71573A}" presName="aSpace2" presStyleCnt="0"/>
      <dgm:spPr/>
    </dgm:pt>
    <dgm:pt modelId="{A8463AD4-1506-4A3F-A7D1-31D5C1990DEC}" type="pres">
      <dgm:prSet presAssocID="{B18634B1-183E-4E77-88FE-CD35D5649F54}" presName="childNode" presStyleLbl="node1" presStyleIdx="4" presStyleCnt="5">
        <dgm:presLayoutVars>
          <dgm:bulletEnabled val="1"/>
        </dgm:presLayoutVars>
      </dgm:prSet>
      <dgm:spPr/>
    </dgm:pt>
  </dgm:ptLst>
  <dgm:cxnLst>
    <dgm:cxn modelId="{057EBC01-615A-42BD-802C-60BE1FBDFF57}" srcId="{91C022D2-36BB-4083-A491-C4B1B36487AC}" destId="{BA03A2D8-0177-4E6C-B65E-6DF007C737AC}" srcOrd="2" destOrd="0" parTransId="{CAFCCD09-0BFD-423A-9D25-30E4951D139C}" sibTransId="{98EEF848-BA16-499D-869B-01B5ADA9E185}"/>
    <dgm:cxn modelId="{2AF23111-8377-452C-8282-A7FE8E6E42B4}" srcId="{91C022D2-36BB-4083-A491-C4B1B36487AC}" destId="{4B4703B0-697F-4B8E-ADD7-DA58E055496D}" srcOrd="0" destOrd="0" parTransId="{B0F274F4-5AA8-421B-BA33-EB443F613B0A}" sibTransId="{089B65D3-A641-4910-9BD7-28371A7C0DBF}"/>
    <dgm:cxn modelId="{0B5C0915-9CDC-42EC-AE58-0861B206B845}" type="presOf" srcId="{BA03A2D8-0177-4E6C-B65E-6DF007C737AC}" destId="{C0EB718B-1748-44C7-A483-595139352577}" srcOrd="0" destOrd="0" presId="urn:microsoft.com/office/officeart/2005/8/layout/lProcess2"/>
    <dgm:cxn modelId="{E0842215-E91C-403B-B655-DCC3387F305F}" type="presOf" srcId="{FF67833A-BD80-4288-994C-01D8CB71573A}" destId="{80DE478F-EE5C-40F7-B46A-8778F2631EFB}" srcOrd="0" destOrd="0" presId="urn:microsoft.com/office/officeart/2005/8/layout/lProcess2"/>
    <dgm:cxn modelId="{B37C2318-563A-4789-AD37-ECAF393C9E2B}" srcId="{04E10FFE-0CE6-4015-8B75-17BBC92C7D19}" destId="{91C022D2-36BB-4083-A491-C4B1B36487AC}" srcOrd="0" destOrd="0" parTransId="{F4B5C71F-A78D-4A76-93D6-07D5A4D9501A}" sibTransId="{9C61FD37-3884-449D-B85E-BCF754810B4F}"/>
    <dgm:cxn modelId="{3BA0FB3C-203F-4C10-B59C-2B8B26236073}" srcId="{91C022D2-36BB-4083-A491-C4B1B36487AC}" destId="{58AAC83C-8393-4148-9C32-857BFFA14A30}" srcOrd="1" destOrd="0" parTransId="{59DB573D-2AD2-4E19-84A1-180594D9C6FA}" sibTransId="{F933BED5-A26B-46FF-B5E0-908DDDFE8F40}"/>
    <dgm:cxn modelId="{DDFB4D5B-6EB3-48BC-BB6D-AEB67DCBC254}" type="presOf" srcId="{91C022D2-36BB-4083-A491-C4B1B36487AC}" destId="{742BF52D-B388-46F6-B659-D44548C2B792}" srcOrd="1" destOrd="0" presId="urn:microsoft.com/office/officeart/2005/8/layout/lProcess2"/>
    <dgm:cxn modelId="{3B7D5445-E70B-4052-9F5B-97907CBF80C6}" type="presOf" srcId="{4B4703B0-697F-4B8E-ADD7-DA58E055496D}" destId="{D6C5822E-4B4D-4996-93DB-89CDC0ED4263}" srcOrd="0" destOrd="0" presId="urn:microsoft.com/office/officeart/2005/8/layout/lProcess2"/>
    <dgm:cxn modelId="{AAF4BE89-63CF-4912-B0FC-13D08AAB74BD}" type="presOf" srcId="{58AAC83C-8393-4148-9C32-857BFFA14A30}" destId="{D0CAE4F6-4353-4224-B18C-6406DFB891E0}" srcOrd="0" destOrd="0" presId="urn:microsoft.com/office/officeart/2005/8/layout/lProcess2"/>
    <dgm:cxn modelId="{6933F9C7-70B9-46F7-8A47-933336B26AAB}" type="presOf" srcId="{91C022D2-36BB-4083-A491-C4B1B36487AC}" destId="{038999F8-C7BB-4980-9CD5-8EEA52673971}" srcOrd="0" destOrd="0" presId="urn:microsoft.com/office/officeart/2005/8/layout/lProcess2"/>
    <dgm:cxn modelId="{86E303CB-6399-4A60-813E-88D641F98898}" srcId="{91C022D2-36BB-4083-A491-C4B1B36487AC}" destId="{B18634B1-183E-4E77-88FE-CD35D5649F54}" srcOrd="4" destOrd="0" parTransId="{E4708DAC-6343-4016-B4DB-4537517CF44F}" sibTransId="{25625049-0C9A-4888-86E2-D63BFACDFC4C}"/>
    <dgm:cxn modelId="{CBF656DA-D5AD-433B-B622-07D36D8F178D}" type="presOf" srcId="{B18634B1-183E-4E77-88FE-CD35D5649F54}" destId="{A8463AD4-1506-4A3F-A7D1-31D5C1990DEC}" srcOrd="0" destOrd="0" presId="urn:microsoft.com/office/officeart/2005/8/layout/lProcess2"/>
    <dgm:cxn modelId="{E9DD99F3-2541-4E3D-9343-7D00744C189E}" type="presOf" srcId="{04E10FFE-0CE6-4015-8B75-17BBC92C7D19}" destId="{D1AFC915-EF57-4AF1-B30F-2D390753C206}" srcOrd="0" destOrd="0" presId="urn:microsoft.com/office/officeart/2005/8/layout/lProcess2"/>
    <dgm:cxn modelId="{D73840F8-A0C6-4B08-BCCA-242356381E70}" srcId="{91C022D2-36BB-4083-A491-C4B1B36487AC}" destId="{FF67833A-BD80-4288-994C-01D8CB71573A}" srcOrd="3" destOrd="0" parTransId="{C41545CE-3715-465D-9B35-3F8A48A7DF6E}" sibTransId="{17383DC7-BDA9-42BD-BFC3-DC5CDF298A91}"/>
    <dgm:cxn modelId="{9C434C81-EAE1-499B-85CC-F9F7E1E21C98}" type="presParOf" srcId="{D1AFC915-EF57-4AF1-B30F-2D390753C206}" destId="{7284048A-9CF0-436E-9AF0-6C9338A286E4}" srcOrd="0" destOrd="0" presId="urn:microsoft.com/office/officeart/2005/8/layout/lProcess2"/>
    <dgm:cxn modelId="{3BB43952-2AD1-4C70-9306-DD4610B13A97}" type="presParOf" srcId="{7284048A-9CF0-436E-9AF0-6C9338A286E4}" destId="{038999F8-C7BB-4980-9CD5-8EEA52673971}" srcOrd="0" destOrd="0" presId="urn:microsoft.com/office/officeart/2005/8/layout/lProcess2"/>
    <dgm:cxn modelId="{38901732-48DA-420A-AFF3-F8BEC89AD8E4}" type="presParOf" srcId="{7284048A-9CF0-436E-9AF0-6C9338A286E4}" destId="{742BF52D-B388-46F6-B659-D44548C2B792}" srcOrd="1" destOrd="0" presId="urn:microsoft.com/office/officeart/2005/8/layout/lProcess2"/>
    <dgm:cxn modelId="{3D1D6121-F431-4301-9B65-326E5D43B714}" type="presParOf" srcId="{7284048A-9CF0-436E-9AF0-6C9338A286E4}" destId="{A6989B6F-6E39-4BE1-A6A5-678AE4574E5F}" srcOrd="2" destOrd="0" presId="urn:microsoft.com/office/officeart/2005/8/layout/lProcess2"/>
    <dgm:cxn modelId="{2AECCD02-E69D-407B-BEF4-A5807C0389DD}" type="presParOf" srcId="{A6989B6F-6E39-4BE1-A6A5-678AE4574E5F}" destId="{E497EA48-4A66-40ED-81CD-C684CBEA104E}" srcOrd="0" destOrd="0" presId="urn:microsoft.com/office/officeart/2005/8/layout/lProcess2"/>
    <dgm:cxn modelId="{EAEEFAA4-C522-4AE3-8CA8-1A9C6400781D}" type="presParOf" srcId="{E497EA48-4A66-40ED-81CD-C684CBEA104E}" destId="{D6C5822E-4B4D-4996-93DB-89CDC0ED4263}" srcOrd="0" destOrd="0" presId="urn:microsoft.com/office/officeart/2005/8/layout/lProcess2"/>
    <dgm:cxn modelId="{0AC8E171-D999-480E-B100-BA530E8B2BA6}" type="presParOf" srcId="{E497EA48-4A66-40ED-81CD-C684CBEA104E}" destId="{11ECC178-7754-4A71-AE56-BD611A09C549}" srcOrd="1" destOrd="0" presId="urn:microsoft.com/office/officeart/2005/8/layout/lProcess2"/>
    <dgm:cxn modelId="{61B4DBB2-5079-416D-9D7B-CFA899BA93E9}" type="presParOf" srcId="{E497EA48-4A66-40ED-81CD-C684CBEA104E}" destId="{D0CAE4F6-4353-4224-B18C-6406DFB891E0}" srcOrd="2" destOrd="0" presId="urn:microsoft.com/office/officeart/2005/8/layout/lProcess2"/>
    <dgm:cxn modelId="{12F9E4E0-2F90-425F-A860-FE0010076AC6}" type="presParOf" srcId="{E497EA48-4A66-40ED-81CD-C684CBEA104E}" destId="{BA3B5ECD-CFF1-4915-843C-0B24795684E6}" srcOrd="3" destOrd="0" presId="urn:microsoft.com/office/officeart/2005/8/layout/lProcess2"/>
    <dgm:cxn modelId="{C47AD831-B2D8-4887-BD0A-3606DE653094}" type="presParOf" srcId="{E497EA48-4A66-40ED-81CD-C684CBEA104E}" destId="{C0EB718B-1748-44C7-A483-595139352577}" srcOrd="4" destOrd="0" presId="urn:microsoft.com/office/officeart/2005/8/layout/lProcess2"/>
    <dgm:cxn modelId="{0512B5F2-D9A2-4E95-BA1E-AD9A4CAD7F3F}" type="presParOf" srcId="{E497EA48-4A66-40ED-81CD-C684CBEA104E}" destId="{871084EF-D7D8-4ACF-A306-E477CD1DF642}" srcOrd="5" destOrd="0" presId="urn:microsoft.com/office/officeart/2005/8/layout/lProcess2"/>
    <dgm:cxn modelId="{262FC61A-61B1-43E7-86A2-8E78C2F61601}" type="presParOf" srcId="{E497EA48-4A66-40ED-81CD-C684CBEA104E}" destId="{80DE478F-EE5C-40F7-B46A-8778F2631EFB}" srcOrd="6" destOrd="0" presId="urn:microsoft.com/office/officeart/2005/8/layout/lProcess2"/>
    <dgm:cxn modelId="{5D008223-E786-4D1B-B58A-AFCDCC46FACE}" type="presParOf" srcId="{E497EA48-4A66-40ED-81CD-C684CBEA104E}" destId="{AB25B186-DD9E-469C-949B-F15E5946A7B3}" srcOrd="7" destOrd="0" presId="urn:microsoft.com/office/officeart/2005/8/layout/lProcess2"/>
    <dgm:cxn modelId="{519A56DE-CA28-4A4C-919A-E17478EA8C95}" type="presParOf" srcId="{E497EA48-4A66-40ED-81CD-C684CBEA104E}" destId="{A8463AD4-1506-4A3F-A7D1-31D5C1990DEC}"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E10FFE-0CE6-4015-8B75-17BBC92C7D1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27FFCF2-A4F2-4321-BF5A-93F5FEEF2CF9}">
      <dgm:prSet phldrT="[Text]" phldr="0"/>
      <dgm:spPr/>
      <dgm:t>
        <a:bodyPr/>
        <a:lstStyle/>
        <a:p>
          <a:pPr rtl="0"/>
          <a:r>
            <a:rPr lang="en-US" dirty="0">
              <a:latin typeface="Calibri Light" panose="020F0302020204030204"/>
            </a:rPr>
            <a:t>Additional Requirements (as required by host site)</a:t>
          </a:r>
          <a:endParaRPr lang="en-US" dirty="0"/>
        </a:p>
      </dgm:t>
    </dgm:pt>
    <dgm:pt modelId="{48CA1218-4BC5-4981-B66D-48CBDC764944}" type="parTrans" cxnId="{A4216A6A-CDAC-4FDD-9C01-9FEFFC2FD27C}">
      <dgm:prSet/>
      <dgm:spPr/>
      <dgm:t>
        <a:bodyPr/>
        <a:lstStyle/>
        <a:p>
          <a:endParaRPr lang="en-US"/>
        </a:p>
      </dgm:t>
    </dgm:pt>
    <dgm:pt modelId="{871DCE75-2534-441F-96DD-423288BCAE39}" type="sibTrans" cxnId="{A4216A6A-CDAC-4FDD-9C01-9FEFFC2FD27C}">
      <dgm:prSet/>
      <dgm:spPr/>
      <dgm:t>
        <a:bodyPr/>
        <a:lstStyle/>
        <a:p>
          <a:endParaRPr lang="en-US"/>
        </a:p>
      </dgm:t>
    </dgm:pt>
    <dgm:pt modelId="{15CD30C4-2FF3-4AAC-A9BC-8EC457FE4002}">
      <dgm:prSet phldrT="[Text]" phldr="0"/>
      <dgm:spPr/>
      <dgm:t>
        <a:bodyPr/>
        <a:lstStyle/>
        <a:p>
          <a:pPr rtl="0"/>
          <a:r>
            <a:rPr lang="en-US">
              <a:latin typeface="Calibri Light" panose="020F0302020204030204"/>
            </a:rPr>
            <a:t>Updated Background Check</a:t>
          </a:r>
          <a:endParaRPr lang="en-US"/>
        </a:p>
      </dgm:t>
    </dgm:pt>
    <dgm:pt modelId="{528514A2-2771-454E-A1F3-005E9FD0568C}" type="parTrans" cxnId="{4537144C-87AA-40F6-BEB9-45BF2C2D5A02}">
      <dgm:prSet/>
      <dgm:spPr/>
      <dgm:t>
        <a:bodyPr/>
        <a:lstStyle/>
        <a:p>
          <a:endParaRPr lang="en-US"/>
        </a:p>
      </dgm:t>
    </dgm:pt>
    <dgm:pt modelId="{8CBFB8D9-4FEA-4EEC-8F1B-5125A7C9DF5D}" type="sibTrans" cxnId="{4537144C-87AA-40F6-BEB9-45BF2C2D5A02}">
      <dgm:prSet/>
      <dgm:spPr/>
      <dgm:t>
        <a:bodyPr/>
        <a:lstStyle/>
        <a:p>
          <a:endParaRPr lang="en-US"/>
        </a:p>
      </dgm:t>
    </dgm:pt>
    <dgm:pt modelId="{98A9E3A0-F1B3-4ACB-9AB0-EEDD270E2B16}">
      <dgm:prSet phldrT="[Text]" phldr="0"/>
      <dgm:spPr/>
      <dgm:t>
        <a:bodyPr/>
        <a:lstStyle/>
        <a:p>
          <a:pPr rtl="0"/>
          <a:r>
            <a:rPr lang="en-US">
              <a:latin typeface="Calibri Light" panose="020F0302020204030204"/>
            </a:rPr>
            <a:t>Third-Party Onboarding </a:t>
          </a:r>
          <a:endParaRPr lang="en-US"/>
        </a:p>
      </dgm:t>
    </dgm:pt>
    <dgm:pt modelId="{4140127A-49BF-4A45-85C1-4630BD65F126}" type="parTrans" cxnId="{E46BB006-0ADC-4B6B-AAA4-ECF19E3AF8FF}">
      <dgm:prSet/>
      <dgm:spPr/>
      <dgm:t>
        <a:bodyPr/>
        <a:lstStyle/>
        <a:p>
          <a:endParaRPr lang="en-US"/>
        </a:p>
      </dgm:t>
    </dgm:pt>
    <dgm:pt modelId="{A0BCB929-88C1-43E7-AD32-D16AE3E57EDF}" type="sibTrans" cxnId="{E46BB006-0ADC-4B6B-AAA4-ECF19E3AF8FF}">
      <dgm:prSet/>
      <dgm:spPr/>
      <dgm:t>
        <a:bodyPr/>
        <a:lstStyle/>
        <a:p>
          <a:endParaRPr lang="en-US"/>
        </a:p>
      </dgm:t>
    </dgm:pt>
    <dgm:pt modelId="{AF81D357-5ED7-4372-ACB0-47331A272DC0}">
      <dgm:prSet phldr="0"/>
      <dgm:spPr/>
      <dgm:t>
        <a:bodyPr/>
        <a:lstStyle/>
        <a:p>
          <a:pPr rtl="0"/>
          <a:r>
            <a:rPr lang="en-US">
              <a:latin typeface="Calibri Light" panose="020F0302020204030204"/>
            </a:rPr>
            <a:t>Drug Screen</a:t>
          </a:r>
        </a:p>
      </dgm:t>
    </dgm:pt>
    <dgm:pt modelId="{7568DA9B-EEB1-400F-BE24-DDB13E6A1D27}" type="parTrans" cxnId="{51C1B868-F83D-495C-81D3-0D9B4B465326}">
      <dgm:prSet/>
      <dgm:spPr/>
      <dgm:t>
        <a:bodyPr/>
        <a:lstStyle/>
        <a:p>
          <a:endParaRPr lang="en-US"/>
        </a:p>
      </dgm:t>
    </dgm:pt>
    <dgm:pt modelId="{4A5EF12F-62EB-4B93-96E7-57FCF741EFFB}" type="sibTrans" cxnId="{51C1B868-F83D-495C-81D3-0D9B4B465326}">
      <dgm:prSet/>
      <dgm:spPr/>
      <dgm:t>
        <a:bodyPr/>
        <a:lstStyle/>
        <a:p>
          <a:endParaRPr lang="en-US"/>
        </a:p>
      </dgm:t>
    </dgm:pt>
    <dgm:pt modelId="{C9CC5FB2-B371-49B6-932C-06C4FCF1F1D7}">
      <dgm:prSet phldr="0"/>
      <dgm:spPr/>
      <dgm:t>
        <a:bodyPr/>
        <a:lstStyle/>
        <a:p>
          <a:pPr rtl="0"/>
          <a:r>
            <a:rPr lang="en-US">
              <a:latin typeface="Calibri Light" panose="020F0302020204030204"/>
            </a:rPr>
            <a:t>Physical Exam</a:t>
          </a:r>
        </a:p>
      </dgm:t>
    </dgm:pt>
    <dgm:pt modelId="{1358278C-A0BE-43B3-B47D-52E7F9CEB283}" type="parTrans" cxnId="{C7CAD653-9F22-44A3-A04D-DA06D805FC93}">
      <dgm:prSet/>
      <dgm:spPr/>
      <dgm:t>
        <a:bodyPr/>
        <a:lstStyle/>
        <a:p>
          <a:endParaRPr lang="en-US"/>
        </a:p>
      </dgm:t>
    </dgm:pt>
    <dgm:pt modelId="{772FD7F0-AFA5-49B2-B5D1-11226F3DA29E}" type="sibTrans" cxnId="{C7CAD653-9F22-44A3-A04D-DA06D805FC93}">
      <dgm:prSet/>
      <dgm:spPr/>
      <dgm:t>
        <a:bodyPr/>
        <a:lstStyle/>
        <a:p>
          <a:endParaRPr lang="en-US"/>
        </a:p>
      </dgm:t>
    </dgm:pt>
    <dgm:pt modelId="{5DB04A7E-457C-48E8-8831-6ABA5630225C}">
      <dgm:prSet phldr="0"/>
      <dgm:spPr/>
      <dgm:t>
        <a:bodyPr/>
        <a:lstStyle/>
        <a:p>
          <a:pPr rtl="0"/>
          <a:r>
            <a:rPr lang="en-US">
              <a:latin typeface="Calibri Light" panose="020F0302020204030204"/>
            </a:rPr>
            <a:t>Color-Blindness Test</a:t>
          </a:r>
        </a:p>
      </dgm:t>
    </dgm:pt>
    <dgm:pt modelId="{526DF4A9-A8E9-4253-B6EA-D4E80A5C4B12}" type="parTrans" cxnId="{4F526B7D-BBA2-436E-AC31-02E11F3177C5}">
      <dgm:prSet/>
      <dgm:spPr/>
      <dgm:t>
        <a:bodyPr/>
        <a:lstStyle/>
        <a:p>
          <a:endParaRPr lang="en-US"/>
        </a:p>
      </dgm:t>
    </dgm:pt>
    <dgm:pt modelId="{A85434FD-D1ED-4F31-9055-AB98E6E35D82}" type="sibTrans" cxnId="{4F526B7D-BBA2-436E-AC31-02E11F3177C5}">
      <dgm:prSet/>
      <dgm:spPr/>
      <dgm:t>
        <a:bodyPr/>
        <a:lstStyle/>
        <a:p>
          <a:endParaRPr lang="en-US"/>
        </a:p>
      </dgm:t>
    </dgm:pt>
    <dgm:pt modelId="{3D8811FE-9A02-4297-B54F-3AEBB0B815BF}">
      <dgm:prSet phldr="0"/>
      <dgm:spPr/>
      <dgm:t>
        <a:bodyPr/>
        <a:lstStyle/>
        <a:p>
          <a:pPr rtl="0"/>
          <a:r>
            <a:rPr lang="en-US">
              <a:latin typeface="Calibri Light" panose="020F0302020204030204"/>
            </a:rPr>
            <a:t>Additional Immunizations</a:t>
          </a:r>
        </a:p>
      </dgm:t>
    </dgm:pt>
    <dgm:pt modelId="{0683079B-D07E-4370-92B7-071F044736E6}" type="parTrans" cxnId="{C999CBCE-0B49-426E-96DB-6944D49030E4}">
      <dgm:prSet/>
      <dgm:spPr/>
      <dgm:t>
        <a:bodyPr/>
        <a:lstStyle/>
        <a:p>
          <a:endParaRPr lang="en-US"/>
        </a:p>
      </dgm:t>
    </dgm:pt>
    <dgm:pt modelId="{44F17935-59B7-4530-AF43-D0AD24EE6CB9}" type="sibTrans" cxnId="{C999CBCE-0B49-426E-96DB-6944D49030E4}">
      <dgm:prSet/>
      <dgm:spPr/>
      <dgm:t>
        <a:bodyPr/>
        <a:lstStyle/>
        <a:p>
          <a:endParaRPr lang="en-US"/>
        </a:p>
      </dgm:t>
    </dgm:pt>
    <dgm:pt modelId="{5D7121D7-DE25-4147-867E-27A38DD60140}">
      <dgm:prSet phldr="0"/>
      <dgm:spPr/>
      <dgm:t>
        <a:bodyPr/>
        <a:lstStyle/>
        <a:p>
          <a:r>
            <a:rPr lang="en-US">
              <a:latin typeface="Calibri Light" panose="020F0302020204030204"/>
            </a:rPr>
            <a:t>OSHA/HIPAA</a:t>
          </a:r>
        </a:p>
      </dgm:t>
    </dgm:pt>
    <dgm:pt modelId="{4D6597B8-F005-48A8-9272-E18081DAF1A4}" type="parTrans" cxnId="{47D76DA1-DF8C-42C7-AD1A-1C9BB5B30995}">
      <dgm:prSet/>
      <dgm:spPr/>
      <dgm:t>
        <a:bodyPr/>
        <a:lstStyle/>
        <a:p>
          <a:endParaRPr lang="en-US"/>
        </a:p>
      </dgm:t>
    </dgm:pt>
    <dgm:pt modelId="{AAB0411B-A0D0-4002-873B-B26B02C16C4D}" type="sibTrans" cxnId="{47D76DA1-DF8C-42C7-AD1A-1C9BB5B30995}">
      <dgm:prSet/>
      <dgm:spPr/>
      <dgm:t>
        <a:bodyPr/>
        <a:lstStyle/>
        <a:p>
          <a:endParaRPr lang="en-US"/>
        </a:p>
      </dgm:t>
    </dgm:pt>
    <dgm:pt modelId="{596510AF-3A1E-45ED-BB99-AD3351C0E60E}">
      <dgm:prSet phldrT="[Text]" phldr="0"/>
      <dgm:spPr/>
      <dgm:t>
        <a:bodyPr/>
        <a:lstStyle/>
        <a:p>
          <a:pPr rtl="0"/>
          <a:r>
            <a:rPr lang="en-US"/>
            <a:t>Site Specific Documents &amp; Forms</a:t>
          </a:r>
        </a:p>
      </dgm:t>
    </dgm:pt>
    <dgm:pt modelId="{B63300F2-F450-44C2-B508-1695529B422F}" type="parTrans" cxnId="{31A631CF-1535-4E2C-BD1C-221310732495}">
      <dgm:prSet/>
      <dgm:spPr/>
      <dgm:t>
        <a:bodyPr/>
        <a:lstStyle/>
        <a:p>
          <a:endParaRPr lang="en-US"/>
        </a:p>
      </dgm:t>
    </dgm:pt>
    <dgm:pt modelId="{1E407F68-4A63-49E2-9E25-D1487D74D5AC}" type="sibTrans" cxnId="{31A631CF-1535-4E2C-BD1C-221310732495}">
      <dgm:prSet/>
      <dgm:spPr/>
      <dgm:t>
        <a:bodyPr/>
        <a:lstStyle/>
        <a:p>
          <a:endParaRPr lang="en-US"/>
        </a:p>
      </dgm:t>
    </dgm:pt>
    <dgm:pt modelId="{D1AFC915-EF57-4AF1-B30F-2D390753C206}" type="pres">
      <dgm:prSet presAssocID="{04E10FFE-0CE6-4015-8B75-17BBC92C7D19}" presName="theList" presStyleCnt="0">
        <dgm:presLayoutVars>
          <dgm:dir/>
          <dgm:animLvl val="lvl"/>
          <dgm:resizeHandles val="exact"/>
        </dgm:presLayoutVars>
      </dgm:prSet>
      <dgm:spPr/>
    </dgm:pt>
    <dgm:pt modelId="{3B6220F5-D3C4-4927-B274-48AFC5EAC8D7}" type="pres">
      <dgm:prSet presAssocID="{727FFCF2-A4F2-4321-BF5A-93F5FEEF2CF9}" presName="compNode" presStyleCnt="0"/>
      <dgm:spPr/>
    </dgm:pt>
    <dgm:pt modelId="{8B78A5BF-B9AE-450D-BC28-4232A6B4BE7E}" type="pres">
      <dgm:prSet presAssocID="{727FFCF2-A4F2-4321-BF5A-93F5FEEF2CF9}" presName="aNode" presStyleLbl="bgShp" presStyleIdx="0" presStyleCnt="1" custLinFactNeighborX="-733" custLinFactNeighborY="-1889"/>
      <dgm:spPr/>
    </dgm:pt>
    <dgm:pt modelId="{9331D918-BCEF-4B79-852F-E862749D4028}" type="pres">
      <dgm:prSet presAssocID="{727FFCF2-A4F2-4321-BF5A-93F5FEEF2CF9}" presName="textNode" presStyleLbl="bgShp" presStyleIdx="0" presStyleCnt="1"/>
      <dgm:spPr/>
    </dgm:pt>
    <dgm:pt modelId="{9392F09A-ABDD-4FD3-A64F-F322CE4E6051}" type="pres">
      <dgm:prSet presAssocID="{727FFCF2-A4F2-4321-BF5A-93F5FEEF2CF9}" presName="compChildNode" presStyleCnt="0"/>
      <dgm:spPr/>
    </dgm:pt>
    <dgm:pt modelId="{D291077E-611F-41D5-ACC3-8BC5E760C289}" type="pres">
      <dgm:prSet presAssocID="{727FFCF2-A4F2-4321-BF5A-93F5FEEF2CF9}" presName="theInnerList" presStyleCnt="0"/>
      <dgm:spPr/>
    </dgm:pt>
    <dgm:pt modelId="{089A7061-0F0E-4FD5-ACE0-F107ECA97F87}" type="pres">
      <dgm:prSet presAssocID="{15CD30C4-2FF3-4AAC-A9BC-8EC457FE4002}" presName="childNode" presStyleLbl="node1" presStyleIdx="0" presStyleCnt="8">
        <dgm:presLayoutVars>
          <dgm:bulletEnabled val="1"/>
        </dgm:presLayoutVars>
      </dgm:prSet>
      <dgm:spPr/>
    </dgm:pt>
    <dgm:pt modelId="{2A641587-C283-44B9-ABD6-5730F4A7A282}" type="pres">
      <dgm:prSet presAssocID="{15CD30C4-2FF3-4AAC-A9BC-8EC457FE4002}" presName="aSpace2" presStyleCnt="0"/>
      <dgm:spPr/>
    </dgm:pt>
    <dgm:pt modelId="{73F9D4FE-1323-451E-84BA-4ECF65B3F174}" type="pres">
      <dgm:prSet presAssocID="{3D8811FE-9A02-4297-B54F-3AEBB0B815BF}" presName="childNode" presStyleLbl="node1" presStyleIdx="1" presStyleCnt="8">
        <dgm:presLayoutVars>
          <dgm:bulletEnabled val="1"/>
        </dgm:presLayoutVars>
      </dgm:prSet>
      <dgm:spPr/>
    </dgm:pt>
    <dgm:pt modelId="{1806F71F-12BB-43A2-AD9B-6064A50AC9CD}" type="pres">
      <dgm:prSet presAssocID="{3D8811FE-9A02-4297-B54F-3AEBB0B815BF}" presName="aSpace2" presStyleCnt="0"/>
      <dgm:spPr/>
    </dgm:pt>
    <dgm:pt modelId="{5E5E4E6D-1257-4B93-8C9C-E3302F5E030E}" type="pres">
      <dgm:prSet presAssocID="{AF81D357-5ED7-4372-ACB0-47331A272DC0}" presName="childNode" presStyleLbl="node1" presStyleIdx="2" presStyleCnt="8">
        <dgm:presLayoutVars>
          <dgm:bulletEnabled val="1"/>
        </dgm:presLayoutVars>
      </dgm:prSet>
      <dgm:spPr/>
    </dgm:pt>
    <dgm:pt modelId="{7E558D5C-3A14-4B18-BB9F-B80881DEB816}" type="pres">
      <dgm:prSet presAssocID="{AF81D357-5ED7-4372-ACB0-47331A272DC0}" presName="aSpace2" presStyleCnt="0"/>
      <dgm:spPr/>
    </dgm:pt>
    <dgm:pt modelId="{6F350703-3B59-4ADD-B33E-EEAC208501DB}" type="pres">
      <dgm:prSet presAssocID="{C9CC5FB2-B371-49B6-932C-06C4FCF1F1D7}" presName="childNode" presStyleLbl="node1" presStyleIdx="3" presStyleCnt="8">
        <dgm:presLayoutVars>
          <dgm:bulletEnabled val="1"/>
        </dgm:presLayoutVars>
      </dgm:prSet>
      <dgm:spPr/>
    </dgm:pt>
    <dgm:pt modelId="{8E39B783-96E4-4B25-96A3-BFCEC2BFF9FC}" type="pres">
      <dgm:prSet presAssocID="{C9CC5FB2-B371-49B6-932C-06C4FCF1F1D7}" presName="aSpace2" presStyleCnt="0"/>
      <dgm:spPr/>
    </dgm:pt>
    <dgm:pt modelId="{50498954-4847-4C68-9C08-01AB261F991B}" type="pres">
      <dgm:prSet presAssocID="{5DB04A7E-457C-48E8-8831-6ABA5630225C}" presName="childNode" presStyleLbl="node1" presStyleIdx="4" presStyleCnt="8">
        <dgm:presLayoutVars>
          <dgm:bulletEnabled val="1"/>
        </dgm:presLayoutVars>
      </dgm:prSet>
      <dgm:spPr/>
    </dgm:pt>
    <dgm:pt modelId="{B2EA28AC-33F1-4678-A6C5-85D77B33E47B}" type="pres">
      <dgm:prSet presAssocID="{5DB04A7E-457C-48E8-8831-6ABA5630225C}" presName="aSpace2" presStyleCnt="0"/>
      <dgm:spPr/>
    </dgm:pt>
    <dgm:pt modelId="{225FEA6E-20A3-4BFE-8F24-21E3BB1DEF68}" type="pres">
      <dgm:prSet presAssocID="{5D7121D7-DE25-4147-867E-27A38DD60140}" presName="childNode" presStyleLbl="node1" presStyleIdx="5" presStyleCnt="8">
        <dgm:presLayoutVars>
          <dgm:bulletEnabled val="1"/>
        </dgm:presLayoutVars>
      </dgm:prSet>
      <dgm:spPr/>
    </dgm:pt>
    <dgm:pt modelId="{83C6F926-6FF2-4880-9FC8-28A80B3EE1F5}" type="pres">
      <dgm:prSet presAssocID="{5D7121D7-DE25-4147-867E-27A38DD60140}" presName="aSpace2" presStyleCnt="0"/>
      <dgm:spPr/>
    </dgm:pt>
    <dgm:pt modelId="{07B13A15-AAEE-4470-A4B8-854721C8579C}" type="pres">
      <dgm:prSet presAssocID="{98A9E3A0-F1B3-4ACB-9AB0-EEDD270E2B16}" presName="childNode" presStyleLbl="node1" presStyleIdx="6" presStyleCnt="8">
        <dgm:presLayoutVars>
          <dgm:bulletEnabled val="1"/>
        </dgm:presLayoutVars>
      </dgm:prSet>
      <dgm:spPr/>
    </dgm:pt>
    <dgm:pt modelId="{7122B13A-033B-411A-A845-327EF1C12613}" type="pres">
      <dgm:prSet presAssocID="{98A9E3A0-F1B3-4ACB-9AB0-EEDD270E2B16}" presName="aSpace2" presStyleCnt="0"/>
      <dgm:spPr/>
    </dgm:pt>
    <dgm:pt modelId="{28790AE2-16B9-4F49-8BD1-8DE05D5A7983}" type="pres">
      <dgm:prSet presAssocID="{596510AF-3A1E-45ED-BB99-AD3351C0E60E}" presName="childNode" presStyleLbl="node1" presStyleIdx="7" presStyleCnt="8">
        <dgm:presLayoutVars>
          <dgm:bulletEnabled val="1"/>
        </dgm:presLayoutVars>
      </dgm:prSet>
      <dgm:spPr/>
    </dgm:pt>
  </dgm:ptLst>
  <dgm:cxnLst>
    <dgm:cxn modelId="{E46BB006-0ADC-4B6B-AAA4-ECF19E3AF8FF}" srcId="{727FFCF2-A4F2-4321-BF5A-93F5FEEF2CF9}" destId="{98A9E3A0-F1B3-4ACB-9AB0-EEDD270E2B16}" srcOrd="6" destOrd="0" parTransId="{4140127A-49BF-4A45-85C1-4630BD65F126}" sibTransId="{A0BCB929-88C1-43E7-AD32-D16AE3E57EDF}"/>
    <dgm:cxn modelId="{EB702015-A420-4798-82E4-C3D017C861FF}" type="presOf" srcId="{98A9E3A0-F1B3-4ACB-9AB0-EEDD270E2B16}" destId="{07B13A15-AAEE-4470-A4B8-854721C8579C}" srcOrd="0" destOrd="0" presId="urn:microsoft.com/office/officeart/2005/8/layout/lProcess2"/>
    <dgm:cxn modelId="{04647317-4EB6-4574-99D9-9A181EC24532}" type="presOf" srcId="{596510AF-3A1E-45ED-BB99-AD3351C0E60E}" destId="{28790AE2-16B9-4F49-8BD1-8DE05D5A7983}" srcOrd="0" destOrd="0" presId="urn:microsoft.com/office/officeart/2005/8/layout/lProcess2"/>
    <dgm:cxn modelId="{3081101F-6E59-458D-9C7A-3A1489C5C060}" type="presOf" srcId="{5D7121D7-DE25-4147-867E-27A38DD60140}" destId="{225FEA6E-20A3-4BFE-8F24-21E3BB1DEF68}" srcOrd="0" destOrd="0" presId="urn:microsoft.com/office/officeart/2005/8/layout/lProcess2"/>
    <dgm:cxn modelId="{64E7F821-895B-4645-B8A3-3CA34D171672}" type="presOf" srcId="{727FFCF2-A4F2-4321-BF5A-93F5FEEF2CF9}" destId="{9331D918-BCEF-4B79-852F-E862749D4028}" srcOrd="1" destOrd="0" presId="urn:microsoft.com/office/officeart/2005/8/layout/lProcess2"/>
    <dgm:cxn modelId="{83633036-954A-4A32-B666-605C58E0DBB4}" type="presOf" srcId="{727FFCF2-A4F2-4321-BF5A-93F5FEEF2CF9}" destId="{8B78A5BF-B9AE-450D-BC28-4232A6B4BE7E}" srcOrd="0" destOrd="0" presId="urn:microsoft.com/office/officeart/2005/8/layout/lProcess2"/>
    <dgm:cxn modelId="{83BD8A48-B31E-4E8C-9A02-69EA63104C27}" type="presOf" srcId="{15CD30C4-2FF3-4AAC-A9BC-8EC457FE4002}" destId="{089A7061-0F0E-4FD5-ACE0-F107ECA97F87}" srcOrd="0" destOrd="0" presId="urn:microsoft.com/office/officeart/2005/8/layout/lProcess2"/>
    <dgm:cxn modelId="{51C1B868-F83D-495C-81D3-0D9B4B465326}" srcId="{727FFCF2-A4F2-4321-BF5A-93F5FEEF2CF9}" destId="{AF81D357-5ED7-4372-ACB0-47331A272DC0}" srcOrd="2" destOrd="0" parTransId="{7568DA9B-EEB1-400F-BE24-DDB13E6A1D27}" sibTransId="{4A5EF12F-62EB-4B93-96E7-57FCF741EFFB}"/>
    <dgm:cxn modelId="{A4216A6A-CDAC-4FDD-9C01-9FEFFC2FD27C}" srcId="{04E10FFE-0CE6-4015-8B75-17BBC92C7D19}" destId="{727FFCF2-A4F2-4321-BF5A-93F5FEEF2CF9}" srcOrd="0" destOrd="0" parTransId="{48CA1218-4BC5-4981-B66D-48CBDC764944}" sibTransId="{871DCE75-2534-441F-96DD-423288BCAE39}"/>
    <dgm:cxn modelId="{4537144C-87AA-40F6-BEB9-45BF2C2D5A02}" srcId="{727FFCF2-A4F2-4321-BF5A-93F5FEEF2CF9}" destId="{15CD30C4-2FF3-4AAC-A9BC-8EC457FE4002}" srcOrd="0" destOrd="0" parTransId="{528514A2-2771-454E-A1F3-005E9FD0568C}" sibTransId="{8CBFB8D9-4FEA-4EEC-8F1B-5125A7C9DF5D}"/>
    <dgm:cxn modelId="{C7CAD653-9F22-44A3-A04D-DA06D805FC93}" srcId="{727FFCF2-A4F2-4321-BF5A-93F5FEEF2CF9}" destId="{C9CC5FB2-B371-49B6-932C-06C4FCF1F1D7}" srcOrd="3" destOrd="0" parTransId="{1358278C-A0BE-43B3-B47D-52E7F9CEB283}" sibTransId="{772FD7F0-AFA5-49B2-B5D1-11226F3DA29E}"/>
    <dgm:cxn modelId="{4F526B7D-BBA2-436E-AC31-02E11F3177C5}" srcId="{727FFCF2-A4F2-4321-BF5A-93F5FEEF2CF9}" destId="{5DB04A7E-457C-48E8-8831-6ABA5630225C}" srcOrd="4" destOrd="0" parTransId="{526DF4A9-A8E9-4253-B6EA-D4E80A5C4B12}" sibTransId="{A85434FD-D1ED-4F31-9055-AB98E6E35D82}"/>
    <dgm:cxn modelId="{47D76DA1-DF8C-42C7-AD1A-1C9BB5B30995}" srcId="{727FFCF2-A4F2-4321-BF5A-93F5FEEF2CF9}" destId="{5D7121D7-DE25-4147-867E-27A38DD60140}" srcOrd="5" destOrd="0" parTransId="{4D6597B8-F005-48A8-9272-E18081DAF1A4}" sibTransId="{AAB0411B-A0D0-4002-873B-B26B02C16C4D}"/>
    <dgm:cxn modelId="{C4FC76C5-E7CB-4C0A-9FA1-017E9CE19BFF}" type="presOf" srcId="{AF81D357-5ED7-4372-ACB0-47331A272DC0}" destId="{5E5E4E6D-1257-4B93-8C9C-E3302F5E030E}" srcOrd="0" destOrd="0" presId="urn:microsoft.com/office/officeart/2005/8/layout/lProcess2"/>
    <dgm:cxn modelId="{C999CBCE-0B49-426E-96DB-6944D49030E4}" srcId="{727FFCF2-A4F2-4321-BF5A-93F5FEEF2CF9}" destId="{3D8811FE-9A02-4297-B54F-3AEBB0B815BF}" srcOrd="1" destOrd="0" parTransId="{0683079B-D07E-4370-92B7-071F044736E6}" sibTransId="{44F17935-59B7-4530-AF43-D0AD24EE6CB9}"/>
    <dgm:cxn modelId="{31A631CF-1535-4E2C-BD1C-221310732495}" srcId="{727FFCF2-A4F2-4321-BF5A-93F5FEEF2CF9}" destId="{596510AF-3A1E-45ED-BB99-AD3351C0E60E}" srcOrd="7" destOrd="0" parTransId="{B63300F2-F450-44C2-B508-1695529B422F}" sibTransId="{1E407F68-4A63-49E2-9E25-D1487D74D5AC}"/>
    <dgm:cxn modelId="{E8EC6AE7-D1CD-4023-B3EE-C56B0EFB0BF2}" type="presOf" srcId="{3D8811FE-9A02-4297-B54F-3AEBB0B815BF}" destId="{73F9D4FE-1323-451E-84BA-4ECF65B3F174}" srcOrd="0" destOrd="0" presId="urn:microsoft.com/office/officeart/2005/8/layout/lProcess2"/>
    <dgm:cxn modelId="{B082FBE9-2430-4FDC-92B3-845F0C286F59}" type="presOf" srcId="{C9CC5FB2-B371-49B6-932C-06C4FCF1F1D7}" destId="{6F350703-3B59-4ADD-B33E-EEAC208501DB}" srcOrd="0" destOrd="0" presId="urn:microsoft.com/office/officeart/2005/8/layout/lProcess2"/>
    <dgm:cxn modelId="{206355F1-4390-4835-974E-7DBB112838E1}" type="presOf" srcId="{5DB04A7E-457C-48E8-8831-6ABA5630225C}" destId="{50498954-4847-4C68-9C08-01AB261F991B}" srcOrd="0" destOrd="0" presId="urn:microsoft.com/office/officeart/2005/8/layout/lProcess2"/>
    <dgm:cxn modelId="{E9DD99F3-2541-4E3D-9343-7D00744C189E}" type="presOf" srcId="{04E10FFE-0CE6-4015-8B75-17BBC92C7D19}" destId="{D1AFC915-EF57-4AF1-B30F-2D390753C206}" srcOrd="0" destOrd="0" presId="urn:microsoft.com/office/officeart/2005/8/layout/lProcess2"/>
    <dgm:cxn modelId="{68F196C6-9FD7-4FD0-84E7-43F913078ED7}" type="presParOf" srcId="{D1AFC915-EF57-4AF1-B30F-2D390753C206}" destId="{3B6220F5-D3C4-4927-B274-48AFC5EAC8D7}" srcOrd="0" destOrd="0" presId="urn:microsoft.com/office/officeart/2005/8/layout/lProcess2"/>
    <dgm:cxn modelId="{B3AD702A-2728-433C-86A6-5D4595958B2A}" type="presParOf" srcId="{3B6220F5-D3C4-4927-B274-48AFC5EAC8D7}" destId="{8B78A5BF-B9AE-450D-BC28-4232A6B4BE7E}" srcOrd="0" destOrd="0" presId="urn:microsoft.com/office/officeart/2005/8/layout/lProcess2"/>
    <dgm:cxn modelId="{E500AE5C-040A-4ACA-BC71-42F8FD2B8BA2}" type="presParOf" srcId="{3B6220F5-D3C4-4927-B274-48AFC5EAC8D7}" destId="{9331D918-BCEF-4B79-852F-E862749D4028}" srcOrd="1" destOrd="0" presId="urn:microsoft.com/office/officeart/2005/8/layout/lProcess2"/>
    <dgm:cxn modelId="{02AAD0D0-1408-4BD0-B989-1007C1AF00F1}" type="presParOf" srcId="{3B6220F5-D3C4-4927-B274-48AFC5EAC8D7}" destId="{9392F09A-ABDD-4FD3-A64F-F322CE4E6051}" srcOrd="2" destOrd="0" presId="urn:microsoft.com/office/officeart/2005/8/layout/lProcess2"/>
    <dgm:cxn modelId="{FE551AAE-FF19-4ABF-836D-94ECA5F62FE2}" type="presParOf" srcId="{9392F09A-ABDD-4FD3-A64F-F322CE4E6051}" destId="{D291077E-611F-41D5-ACC3-8BC5E760C289}" srcOrd="0" destOrd="0" presId="urn:microsoft.com/office/officeart/2005/8/layout/lProcess2"/>
    <dgm:cxn modelId="{D6B90949-2937-4F60-9F18-D3527D30D8D5}" type="presParOf" srcId="{D291077E-611F-41D5-ACC3-8BC5E760C289}" destId="{089A7061-0F0E-4FD5-ACE0-F107ECA97F87}" srcOrd="0" destOrd="0" presId="urn:microsoft.com/office/officeart/2005/8/layout/lProcess2"/>
    <dgm:cxn modelId="{89987B15-7D5C-4EC6-AD94-49AD92D05014}" type="presParOf" srcId="{D291077E-611F-41D5-ACC3-8BC5E760C289}" destId="{2A641587-C283-44B9-ABD6-5730F4A7A282}" srcOrd="1" destOrd="0" presId="urn:microsoft.com/office/officeart/2005/8/layout/lProcess2"/>
    <dgm:cxn modelId="{B37BB68A-9ED7-4542-A71E-8510233E5AAD}" type="presParOf" srcId="{D291077E-611F-41D5-ACC3-8BC5E760C289}" destId="{73F9D4FE-1323-451E-84BA-4ECF65B3F174}" srcOrd="2" destOrd="0" presId="urn:microsoft.com/office/officeart/2005/8/layout/lProcess2"/>
    <dgm:cxn modelId="{DEFBE3F8-59F8-4A84-A43E-B161461E9C65}" type="presParOf" srcId="{D291077E-611F-41D5-ACC3-8BC5E760C289}" destId="{1806F71F-12BB-43A2-AD9B-6064A50AC9CD}" srcOrd="3" destOrd="0" presId="urn:microsoft.com/office/officeart/2005/8/layout/lProcess2"/>
    <dgm:cxn modelId="{CDCB735C-18FB-465D-BB95-FB1F42AF9327}" type="presParOf" srcId="{D291077E-611F-41D5-ACC3-8BC5E760C289}" destId="{5E5E4E6D-1257-4B93-8C9C-E3302F5E030E}" srcOrd="4" destOrd="0" presId="urn:microsoft.com/office/officeart/2005/8/layout/lProcess2"/>
    <dgm:cxn modelId="{5E5A1063-1D41-4031-AEBF-9314FC729BDB}" type="presParOf" srcId="{D291077E-611F-41D5-ACC3-8BC5E760C289}" destId="{7E558D5C-3A14-4B18-BB9F-B80881DEB816}" srcOrd="5" destOrd="0" presId="urn:microsoft.com/office/officeart/2005/8/layout/lProcess2"/>
    <dgm:cxn modelId="{789859CB-741D-4892-8B94-BEE26840453F}" type="presParOf" srcId="{D291077E-611F-41D5-ACC3-8BC5E760C289}" destId="{6F350703-3B59-4ADD-B33E-EEAC208501DB}" srcOrd="6" destOrd="0" presId="urn:microsoft.com/office/officeart/2005/8/layout/lProcess2"/>
    <dgm:cxn modelId="{5E9CCB15-80E4-4323-9D6C-A6529669B7E1}" type="presParOf" srcId="{D291077E-611F-41D5-ACC3-8BC5E760C289}" destId="{8E39B783-96E4-4B25-96A3-BFCEC2BFF9FC}" srcOrd="7" destOrd="0" presId="urn:microsoft.com/office/officeart/2005/8/layout/lProcess2"/>
    <dgm:cxn modelId="{26431EB7-DC06-43DA-BEF1-11A08ABCD1BC}" type="presParOf" srcId="{D291077E-611F-41D5-ACC3-8BC5E760C289}" destId="{50498954-4847-4C68-9C08-01AB261F991B}" srcOrd="8" destOrd="0" presId="urn:microsoft.com/office/officeart/2005/8/layout/lProcess2"/>
    <dgm:cxn modelId="{02E26C59-801B-4616-944A-ECAD883A2E6D}" type="presParOf" srcId="{D291077E-611F-41D5-ACC3-8BC5E760C289}" destId="{B2EA28AC-33F1-4678-A6C5-85D77B33E47B}" srcOrd="9" destOrd="0" presId="urn:microsoft.com/office/officeart/2005/8/layout/lProcess2"/>
    <dgm:cxn modelId="{EA942FF3-36FE-439A-AAC0-CC1203D844F2}" type="presParOf" srcId="{D291077E-611F-41D5-ACC3-8BC5E760C289}" destId="{225FEA6E-20A3-4BFE-8F24-21E3BB1DEF68}" srcOrd="10" destOrd="0" presId="urn:microsoft.com/office/officeart/2005/8/layout/lProcess2"/>
    <dgm:cxn modelId="{16987B62-C8BA-494A-8372-783055F59755}" type="presParOf" srcId="{D291077E-611F-41D5-ACC3-8BC5E760C289}" destId="{83C6F926-6FF2-4880-9FC8-28A80B3EE1F5}" srcOrd="11" destOrd="0" presId="urn:microsoft.com/office/officeart/2005/8/layout/lProcess2"/>
    <dgm:cxn modelId="{98A6039C-C892-4183-A6C2-38511988596F}" type="presParOf" srcId="{D291077E-611F-41D5-ACC3-8BC5E760C289}" destId="{07B13A15-AAEE-4470-A4B8-854721C8579C}" srcOrd="12" destOrd="0" presId="urn:microsoft.com/office/officeart/2005/8/layout/lProcess2"/>
    <dgm:cxn modelId="{48EED114-B8C7-449C-9898-1BFAD4EC5535}" type="presParOf" srcId="{D291077E-611F-41D5-ACC3-8BC5E760C289}" destId="{7122B13A-033B-411A-A845-327EF1C12613}" srcOrd="13" destOrd="0" presId="urn:microsoft.com/office/officeart/2005/8/layout/lProcess2"/>
    <dgm:cxn modelId="{77B4D031-C76E-4251-816F-42DDEDF6BAC7}" type="presParOf" srcId="{D291077E-611F-41D5-ACC3-8BC5E760C289}" destId="{28790AE2-16B9-4F49-8BD1-8DE05D5A7983}" srcOrd="1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6804A1-2F51-4D81-AA7C-B48F09768A7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359A28D-DEC0-4DF8-A7DA-3EF27F5C068D}">
      <dgm:prSet/>
      <dgm:spPr/>
      <dgm:t>
        <a:bodyPr/>
        <a:lstStyle/>
        <a:p>
          <a:pPr algn="l">
            <a:lnSpc>
              <a:spcPct val="100000"/>
            </a:lnSpc>
          </a:pPr>
          <a:r>
            <a:rPr lang="en-US" dirty="0"/>
            <a:t>After a placement is confirmed to meet all accreditation, compliance, and site-specific requirements you’ll receive an official “</a:t>
          </a:r>
          <a:r>
            <a:rPr lang="en-US" b="1" dirty="0"/>
            <a:t>Clearance Confirmation Email”</a:t>
          </a:r>
          <a:r>
            <a:rPr lang="en-US" dirty="0"/>
            <a:t>. </a:t>
          </a:r>
        </a:p>
      </dgm:t>
    </dgm:pt>
    <dgm:pt modelId="{4BEB4920-7DB8-4E8A-93FA-6E0655CD3771}" type="parTrans" cxnId="{6933D7F4-E4E9-4EDC-BF21-FBCAAC2DC5E7}">
      <dgm:prSet/>
      <dgm:spPr/>
      <dgm:t>
        <a:bodyPr/>
        <a:lstStyle/>
        <a:p>
          <a:endParaRPr lang="en-US"/>
        </a:p>
      </dgm:t>
    </dgm:pt>
    <dgm:pt modelId="{D2963EE5-7E39-4EAE-8692-881CBF6BC4A4}" type="sibTrans" cxnId="{6933D7F4-E4E9-4EDC-BF21-FBCAAC2DC5E7}">
      <dgm:prSet/>
      <dgm:spPr/>
      <dgm:t>
        <a:bodyPr/>
        <a:lstStyle/>
        <a:p>
          <a:endParaRPr lang="en-US"/>
        </a:p>
      </dgm:t>
    </dgm:pt>
    <dgm:pt modelId="{6FB1EDDD-5F2D-49F1-B0E7-49824F88007A}">
      <dgm:prSet/>
      <dgm:spPr/>
      <dgm:t>
        <a:bodyPr/>
        <a:lstStyle/>
        <a:p>
          <a:pPr>
            <a:lnSpc>
              <a:spcPct val="100000"/>
            </a:lnSpc>
          </a:pPr>
          <a:r>
            <a:rPr lang="en-US" b="1" dirty="0"/>
            <a:t>Clearance Confirmation Email = CLPS Department Clearance</a:t>
          </a:r>
          <a:endParaRPr lang="en-US" dirty="0"/>
        </a:p>
      </dgm:t>
    </dgm:pt>
    <dgm:pt modelId="{9B2DEBFC-9742-47E1-9A63-73D60F1A6102}" type="parTrans" cxnId="{7138840E-D397-4AB0-B245-85746CF8E90F}">
      <dgm:prSet/>
      <dgm:spPr/>
      <dgm:t>
        <a:bodyPr/>
        <a:lstStyle/>
        <a:p>
          <a:endParaRPr lang="en-US"/>
        </a:p>
      </dgm:t>
    </dgm:pt>
    <dgm:pt modelId="{125456F5-6ED6-4B0D-B610-DF11F202681A}" type="sibTrans" cxnId="{7138840E-D397-4AB0-B245-85746CF8E90F}">
      <dgm:prSet/>
      <dgm:spPr/>
      <dgm:t>
        <a:bodyPr/>
        <a:lstStyle/>
        <a:p>
          <a:endParaRPr lang="en-US"/>
        </a:p>
      </dgm:t>
    </dgm:pt>
    <dgm:pt modelId="{8E7CB10D-86CD-487B-AE9B-3730B5C33EA5}">
      <dgm:prSet/>
      <dgm:spPr/>
      <dgm:t>
        <a:bodyPr/>
        <a:lstStyle/>
        <a:p>
          <a:pPr>
            <a:lnSpc>
              <a:spcPct val="100000"/>
            </a:lnSpc>
          </a:pPr>
          <a:r>
            <a:rPr lang="en-US"/>
            <a:t>Sent from: </a:t>
          </a:r>
          <a:r>
            <a:rPr lang="en-US" b="1"/>
            <a:t>clpsbsnu@wgu.edu</a:t>
          </a:r>
          <a:r>
            <a:rPr lang="en-US"/>
            <a:t>.</a:t>
          </a:r>
        </a:p>
      </dgm:t>
    </dgm:pt>
    <dgm:pt modelId="{92FC7F11-B74A-4371-92A8-3977AE982C7F}" type="parTrans" cxnId="{1EAB5317-F028-43AB-953B-97368FD0CDE8}">
      <dgm:prSet/>
      <dgm:spPr/>
      <dgm:t>
        <a:bodyPr/>
        <a:lstStyle/>
        <a:p>
          <a:endParaRPr lang="en-US"/>
        </a:p>
      </dgm:t>
    </dgm:pt>
    <dgm:pt modelId="{9A007357-253C-44E9-8E90-80448A135421}" type="sibTrans" cxnId="{1EAB5317-F028-43AB-953B-97368FD0CDE8}">
      <dgm:prSet/>
      <dgm:spPr/>
      <dgm:t>
        <a:bodyPr/>
        <a:lstStyle/>
        <a:p>
          <a:endParaRPr lang="en-US"/>
        </a:p>
      </dgm:t>
    </dgm:pt>
    <dgm:pt modelId="{221B5740-5A30-4E7C-9412-2430C3761E5B}">
      <dgm:prSet/>
      <dgm:spPr/>
      <dgm:t>
        <a:bodyPr/>
        <a:lstStyle/>
        <a:p>
          <a:pPr>
            <a:lnSpc>
              <a:spcPct val="100000"/>
            </a:lnSpc>
          </a:pPr>
          <a:r>
            <a:rPr lang="en-US" dirty="0"/>
            <a:t>Recipients: </a:t>
          </a:r>
          <a:r>
            <a:rPr lang="en-US" b="1" dirty="0"/>
            <a:t>Student, Preceptor, and Mentor</a:t>
          </a:r>
          <a:r>
            <a:rPr lang="en-US" dirty="0"/>
            <a:t>.</a:t>
          </a:r>
        </a:p>
      </dgm:t>
    </dgm:pt>
    <dgm:pt modelId="{7BA14ED4-B98F-4D5D-BA2B-DF67402B95B4}" type="parTrans" cxnId="{187C6FE6-FC3C-41F3-BE2A-5038FE540E3C}">
      <dgm:prSet/>
      <dgm:spPr/>
      <dgm:t>
        <a:bodyPr/>
        <a:lstStyle/>
        <a:p>
          <a:endParaRPr lang="en-US"/>
        </a:p>
      </dgm:t>
    </dgm:pt>
    <dgm:pt modelId="{AE825B92-0885-4C6A-919B-AE7256236B79}" type="sibTrans" cxnId="{187C6FE6-FC3C-41F3-BE2A-5038FE540E3C}">
      <dgm:prSet/>
      <dgm:spPr/>
      <dgm:t>
        <a:bodyPr/>
        <a:lstStyle/>
        <a:p>
          <a:endParaRPr lang="en-US"/>
        </a:p>
      </dgm:t>
    </dgm:pt>
    <dgm:pt modelId="{893CE6E1-AFA0-45D6-88C5-3892CCACF96B}">
      <dgm:prSet/>
      <dgm:spPr/>
      <dgm:t>
        <a:bodyPr/>
        <a:lstStyle/>
        <a:p>
          <a:pPr>
            <a:lnSpc>
              <a:spcPct val="100000"/>
            </a:lnSpc>
          </a:pPr>
          <a:r>
            <a:rPr lang="en-US" dirty="0"/>
            <a:t>This  email officially clears you to </a:t>
          </a:r>
          <a:r>
            <a:rPr lang="en-US" b="1" dirty="0"/>
            <a:t>begin your Field Experience </a:t>
          </a:r>
          <a:r>
            <a:rPr lang="en-US" dirty="0"/>
            <a:t>once you field experience is in your current term and you are actively enrolled in the course.</a:t>
          </a:r>
        </a:p>
      </dgm:t>
    </dgm:pt>
    <dgm:pt modelId="{B56E915E-F725-4FB8-8B0D-62E7C6627C8C}" type="parTrans" cxnId="{46F155F2-1678-4FA5-94C2-524A10869ADF}">
      <dgm:prSet/>
      <dgm:spPr/>
      <dgm:t>
        <a:bodyPr/>
        <a:lstStyle/>
        <a:p>
          <a:endParaRPr lang="en-US"/>
        </a:p>
      </dgm:t>
    </dgm:pt>
    <dgm:pt modelId="{8006805D-5F70-45CE-8C1D-298138C062A7}" type="sibTrans" cxnId="{46F155F2-1678-4FA5-94C2-524A10869ADF}">
      <dgm:prSet/>
      <dgm:spPr/>
      <dgm:t>
        <a:bodyPr/>
        <a:lstStyle/>
        <a:p>
          <a:endParaRPr lang="en-US"/>
        </a:p>
      </dgm:t>
    </dgm:pt>
    <dgm:pt modelId="{B2789FFD-40B5-4334-9CB4-4E0828736F5B}" type="pres">
      <dgm:prSet presAssocID="{DD6804A1-2F51-4D81-AA7C-B48F09768A7A}" presName="root" presStyleCnt="0">
        <dgm:presLayoutVars>
          <dgm:dir/>
          <dgm:resizeHandles val="exact"/>
        </dgm:presLayoutVars>
      </dgm:prSet>
      <dgm:spPr/>
    </dgm:pt>
    <dgm:pt modelId="{C9790726-0820-4CDA-BCB2-45080A48A8A6}" type="pres">
      <dgm:prSet presAssocID="{A359A28D-DEC0-4DF8-A7DA-3EF27F5C068D}" presName="compNode" presStyleCnt="0"/>
      <dgm:spPr/>
    </dgm:pt>
    <dgm:pt modelId="{D03BC512-9598-4CB1-AB4F-4F284CE3F957}" type="pres">
      <dgm:prSet presAssocID="{A359A28D-DEC0-4DF8-A7DA-3EF27F5C068D}" presName="bgRect" presStyleLbl="bgShp" presStyleIdx="0" presStyleCnt="5"/>
      <dgm:spPr/>
    </dgm:pt>
    <dgm:pt modelId="{D5E3D0D8-5DE1-4640-80B6-7394371B7C9D}" type="pres">
      <dgm:prSet presAssocID="{A359A28D-DEC0-4DF8-A7DA-3EF27F5C06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0C08206-2580-45D6-8295-E840D40D29D1}" type="pres">
      <dgm:prSet presAssocID="{A359A28D-DEC0-4DF8-A7DA-3EF27F5C068D}" presName="spaceRect" presStyleCnt="0"/>
      <dgm:spPr/>
    </dgm:pt>
    <dgm:pt modelId="{236EBD8F-6F18-46B3-88C9-B15CF118A33B}" type="pres">
      <dgm:prSet presAssocID="{A359A28D-DEC0-4DF8-A7DA-3EF27F5C068D}" presName="parTx" presStyleLbl="revTx" presStyleIdx="0" presStyleCnt="5" custScaleY="121024">
        <dgm:presLayoutVars>
          <dgm:chMax val="0"/>
          <dgm:chPref val="0"/>
        </dgm:presLayoutVars>
      </dgm:prSet>
      <dgm:spPr/>
    </dgm:pt>
    <dgm:pt modelId="{1145D5AA-BF07-4E6B-B3B2-119851C5A10B}" type="pres">
      <dgm:prSet presAssocID="{D2963EE5-7E39-4EAE-8692-881CBF6BC4A4}" presName="sibTrans" presStyleCnt="0"/>
      <dgm:spPr/>
    </dgm:pt>
    <dgm:pt modelId="{9C803F67-5B77-4B83-8B2B-757FD63407A3}" type="pres">
      <dgm:prSet presAssocID="{6FB1EDDD-5F2D-49F1-B0E7-49824F88007A}" presName="compNode" presStyleCnt="0"/>
      <dgm:spPr/>
    </dgm:pt>
    <dgm:pt modelId="{D384D003-0A5B-4355-97DA-C8A398B1B30E}" type="pres">
      <dgm:prSet presAssocID="{6FB1EDDD-5F2D-49F1-B0E7-49824F88007A}" presName="bgRect" presStyleLbl="bgShp" presStyleIdx="1" presStyleCnt="5"/>
      <dgm:spPr/>
    </dgm:pt>
    <dgm:pt modelId="{2E2FD4E8-891E-42F3-9400-5DE1E515CEE2}" type="pres">
      <dgm:prSet presAssocID="{6FB1EDDD-5F2D-49F1-B0E7-49824F88007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ail"/>
        </a:ext>
      </dgm:extLst>
    </dgm:pt>
    <dgm:pt modelId="{B776D75C-CD9C-432E-8434-2DF0FDE32028}" type="pres">
      <dgm:prSet presAssocID="{6FB1EDDD-5F2D-49F1-B0E7-49824F88007A}" presName="spaceRect" presStyleCnt="0"/>
      <dgm:spPr/>
    </dgm:pt>
    <dgm:pt modelId="{F2545340-66C7-434E-A2B9-2BB85F2ECA01}" type="pres">
      <dgm:prSet presAssocID="{6FB1EDDD-5F2D-49F1-B0E7-49824F88007A}" presName="parTx" presStyleLbl="revTx" presStyleIdx="1" presStyleCnt="5">
        <dgm:presLayoutVars>
          <dgm:chMax val="0"/>
          <dgm:chPref val="0"/>
        </dgm:presLayoutVars>
      </dgm:prSet>
      <dgm:spPr/>
    </dgm:pt>
    <dgm:pt modelId="{303867BA-DE24-445F-83C9-A512F50F8D83}" type="pres">
      <dgm:prSet presAssocID="{125456F5-6ED6-4B0D-B610-DF11F202681A}" presName="sibTrans" presStyleCnt="0"/>
      <dgm:spPr/>
    </dgm:pt>
    <dgm:pt modelId="{348F2EBE-5F9F-44CE-ACD1-BE24A272A95C}" type="pres">
      <dgm:prSet presAssocID="{8E7CB10D-86CD-487B-AE9B-3730B5C33EA5}" presName="compNode" presStyleCnt="0"/>
      <dgm:spPr/>
    </dgm:pt>
    <dgm:pt modelId="{5586F2C5-896B-47A4-9209-E25A6E45D845}" type="pres">
      <dgm:prSet presAssocID="{8E7CB10D-86CD-487B-AE9B-3730B5C33EA5}" presName="bgRect" presStyleLbl="bgShp" presStyleIdx="2" presStyleCnt="5"/>
      <dgm:spPr/>
    </dgm:pt>
    <dgm:pt modelId="{50986000-E51D-469B-959D-788E56149173}" type="pres">
      <dgm:prSet presAssocID="{8E7CB10D-86CD-487B-AE9B-3730B5C33EA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nd"/>
        </a:ext>
      </dgm:extLst>
    </dgm:pt>
    <dgm:pt modelId="{9BE26FCC-637F-4EC7-98A7-14D7607B485B}" type="pres">
      <dgm:prSet presAssocID="{8E7CB10D-86CD-487B-AE9B-3730B5C33EA5}" presName="spaceRect" presStyleCnt="0"/>
      <dgm:spPr/>
    </dgm:pt>
    <dgm:pt modelId="{AC40E242-8845-43B9-B9D5-FC8C5461D7B8}" type="pres">
      <dgm:prSet presAssocID="{8E7CB10D-86CD-487B-AE9B-3730B5C33EA5}" presName="parTx" presStyleLbl="revTx" presStyleIdx="2" presStyleCnt="5">
        <dgm:presLayoutVars>
          <dgm:chMax val="0"/>
          <dgm:chPref val="0"/>
        </dgm:presLayoutVars>
      </dgm:prSet>
      <dgm:spPr/>
    </dgm:pt>
    <dgm:pt modelId="{167AE310-52D7-47CA-BEFE-10892342E278}" type="pres">
      <dgm:prSet presAssocID="{9A007357-253C-44E9-8E90-80448A135421}" presName="sibTrans" presStyleCnt="0"/>
      <dgm:spPr/>
    </dgm:pt>
    <dgm:pt modelId="{7042CCE7-CC52-4BC9-B8D8-994ECEE455E3}" type="pres">
      <dgm:prSet presAssocID="{221B5740-5A30-4E7C-9412-2430C3761E5B}" presName="compNode" presStyleCnt="0"/>
      <dgm:spPr/>
    </dgm:pt>
    <dgm:pt modelId="{B0795EA7-9490-4B15-941A-59A1C48029C9}" type="pres">
      <dgm:prSet presAssocID="{221B5740-5A30-4E7C-9412-2430C3761E5B}" presName="bgRect" presStyleLbl="bgShp" presStyleIdx="3" presStyleCnt="5"/>
      <dgm:spPr/>
    </dgm:pt>
    <dgm:pt modelId="{DB4B94E0-BC15-4881-9DD0-823A8F6524FE}" type="pres">
      <dgm:prSet presAssocID="{221B5740-5A30-4E7C-9412-2430C3761E5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2398B7CC-5E47-464B-BB6E-4A0E3A68F3BA}" type="pres">
      <dgm:prSet presAssocID="{221B5740-5A30-4E7C-9412-2430C3761E5B}" presName="spaceRect" presStyleCnt="0"/>
      <dgm:spPr/>
    </dgm:pt>
    <dgm:pt modelId="{25A550BF-BAD0-4AC8-832C-0496285BB7F5}" type="pres">
      <dgm:prSet presAssocID="{221B5740-5A30-4E7C-9412-2430C3761E5B}" presName="parTx" presStyleLbl="revTx" presStyleIdx="3" presStyleCnt="5">
        <dgm:presLayoutVars>
          <dgm:chMax val="0"/>
          <dgm:chPref val="0"/>
        </dgm:presLayoutVars>
      </dgm:prSet>
      <dgm:spPr/>
    </dgm:pt>
    <dgm:pt modelId="{178E05C6-9687-4BDD-8673-1AFDA9D11B99}" type="pres">
      <dgm:prSet presAssocID="{AE825B92-0885-4C6A-919B-AE7256236B79}" presName="sibTrans" presStyleCnt="0"/>
      <dgm:spPr/>
    </dgm:pt>
    <dgm:pt modelId="{93670DF2-05A8-4FD9-B077-2E34AAF1F9B5}" type="pres">
      <dgm:prSet presAssocID="{893CE6E1-AFA0-45D6-88C5-3892CCACF96B}" presName="compNode" presStyleCnt="0"/>
      <dgm:spPr/>
    </dgm:pt>
    <dgm:pt modelId="{4339B226-654E-4B24-9D02-73EA33144DCC}" type="pres">
      <dgm:prSet presAssocID="{893CE6E1-AFA0-45D6-88C5-3892CCACF96B}" presName="bgRect" presStyleLbl="bgShp" presStyleIdx="4" presStyleCnt="5"/>
      <dgm:spPr/>
    </dgm:pt>
    <dgm:pt modelId="{84FE31BD-F1AF-4B20-B627-045529888D15}" type="pres">
      <dgm:prSet presAssocID="{893CE6E1-AFA0-45D6-88C5-3892CCACF96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nvelope"/>
        </a:ext>
      </dgm:extLst>
    </dgm:pt>
    <dgm:pt modelId="{78263F4F-F839-4139-90AD-6B2273F79EAE}" type="pres">
      <dgm:prSet presAssocID="{893CE6E1-AFA0-45D6-88C5-3892CCACF96B}" presName="spaceRect" presStyleCnt="0"/>
      <dgm:spPr/>
    </dgm:pt>
    <dgm:pt modelId="{564BB353-ADA1-4A30-83B7-E85F212CEC36}" type="pres">
      <dgm:prSet presAssocID="{893CE6E1-AFA0-45D6-88C5-3892CCACF96B}" presName="parTx" presStyleLbl="revTx" presStyleIdx="4" presStyleCnt="5">
        <dgm:presLayoutVars>
          <dgm:chMax val="0"/>
          <dgm:chPref val="0"/>
        </dgm:presLayoutVars>
      </dgm:prSet>
      <dgm:spPr/>
    </dgm:pt>
  </dgm:ptLst>
  <dgm:cxnLst>
    <dgm:cxn modelId="{7138840E-D397-4AB0-B245-85746CF8E90F}" srcId="{DD6804A1-2F51-4D81-AA7C-B48F09768A7A}" destId="{6FB1EDDD-5F2D-49F1-B0E7-49824F88007A}" srcOrd="1" destOrd="0" parTransId="{9B2DEBFC-9742-47E1-9A63-73D60F1A6102}" sibTransId="{125456F5-6ED6-4B0D-B610-DF11F202681A}"/>
    <dgm:cxn modelId="{B0071715-9475-464D-A067-3B5A524CADCB}" type="presOf" srcId="{DD6804A1-2F51-4D81-AA7C-B48F09768A7A}" destId="{B2789FFD-40B5-4334-9CB4-4E0828736F5B}" srcOrd="0" destOrd="0" presId="urn:microsoft.com/office/officeart/2018/2/layout/IconVerticalSolidList"/>
    <dgm:cxn modelId="{1EAB5317-F028-43AB-953B-97368FD0CDE8}" srcId="{DD6804A1-2F51-4D81-AA7C-B48F09768A7A}" destId="{8E7CB10D-86CD-487B-AE9B-3730B5C33EA5}" srcOrd="2" destOrd="0" parTransId="{92FC7F11-B74A-4371-92A8-3977AE982C7F}" sibTransId="{9A007357-253C-44E9-8E90-80448A135421}"/>
    <dgm:cxn modelId="{66FC7862-2899-4FA3-8D8E-EDCAFF22B6A0}" type="presOf" srcId="{A359A28D-DEC0-4DF8-A7DA-3EF27F5C068D}" destId="{236EBD8F-6F18-46B3-88C9-B15CF118A33B}" srcOrd="0" destOrd="0" presId="urn:microsoft.com/office/officeart/2018/2/layout/IconVerticalSolidList"/>
    <dgm:cxn modelId="{134B8544-9968-4331-86E2-71C35C3D5A59}" type="presOf" srcId="{893CE6E1-AFA0-45D6-88C5-3892CCACF96B}" destId="{564BB353-ADA1-4A30-83B7-E85F212CEC36}" srcOrd="0" destOrd="0" presId="urn:microsoft.com/office/officeart/2018/2/layout/IconVerticalSolidList"/>
    <dgm:cxn modelId="{88E966C4-6B03-4859-AEC6-0CED4102DECA}" type="presOf" srcId="{221B5740-5A30-4E7C-9412-2430C3761E5B}" destId="{25A550BF-BAD0-4AC8-832C-0496285BB7F5}" srcOrd="0" destOrd="0" presId="urn:microsoft.com/office/officeart/2018/2/layout/IconVerticalSolidList"/>
    <dgm:cxn modelId="{D43DBECF-694E-4058-8F1F-57911657F8ED}" type="presOf" srcId="{6FB1EDDD-5F2D-49F1-B0E7-49824F88007A}" destId="{F2545340-66C7-434E-A2B9-2BB85F2ECA01}" srcOrd="0" destOrd="0" presId="urn:microsoft.com/office/officeart/2018/2/layout/IconVerticalSolidList"/>
    <dgm:cxn modelId="{E3D7A4DB-3206-4D23-A612-F43AE8820BC4}" type="presOf" srcId="{8E7CB10D-86CD-487B-AE9B-3730B5C33EA5}" destId="{AC40E242-8845-43B9-B9D5-FC8C5461D7B8}" srcOrd="0" destOrd="0" presId="urn:microsoft.com/office/officeart/2018/2/layout/IconVerticalSolidList"/>
    <dgm:cxn modelId="{187C6FE6-FC3C-41F3-BE2A-5038FE540E3C}" srcId="{DD6804A1-2F51-4D81-AA7C-B48F09768A7A}" destId="{221B5740-5A30-4E7C-9412-2430C3761E5B}" srcOrd="3" destOrd="0" parTransId="{7BA14ED4-B98F-4D5D-BA2B-DF67402B95B4}" sibTransId="{AE825B92-0885-4C6A-919B-AE7256236B79}"/>
    <dgm:cxn modelId="{46F155F2-1678-4FA5-94C2-524A10869ADF}" srcId="{DD6804A1-2F51-4D81-AA7C-B48F09768A7A}" destId="{893CE6E1-AFA0-45D6-88C5-3892CCACF96B}" srcOrd="4" destOrd="0" parTransId="{B56E915E-F725-4FB8-8B0D-62E7C6627C8C}" sibTransId="{8006805D-5F70-45CE-8C1D-298138C062A7}"/>
    <dgm:cxn modelId="{6933D7F4-E4E9-4EDC-BF21-FBCAAC2DC5E7}" srcId="{DD6804A1-2F51-4D81-AA7C-B48F09768A7A}" destId="{A359A28D-DEC0-4DF8-A7DA-3EF27F5C068D}" srcOrd="0" destOrd="0" parTransId="{4BEB4920-7DB8-4E8A-93FA-6E0655CD3771}" sibTransId="{D2963EE5-7E39-4EAE-8692-881CBF6BC4A4}"/>
    <dgm:cxn modelId="{DCC80AF8-6990-49FE-8EFB-B50EA5DAAD13}" type="presParOf" srcId="{B2789FFD-40B5-4334-9CB4-4E0828736F5B}" destId="{C9790726-0820-4CDA-BCB2-45080A48A8A6}" srcOrd="0" destOrd="0" presId="urn:microsoft.com/office/officeart/2018/2/layout/IconVerticalSolidList"/>
    <dgm:cxn modelId="{E87D7A95-3E72-42B9-9736-4C38445B34A4}" type="presParOf" srcId="{C9790726-0820-4CDA-BCB2-45080A48A8A6}" destId="{D03BC512-9598-4CB1-AB4F-4F284CE3F957}" srcOrd="0" destOrd="0" presId="urn:microsoft.com/office/officeart/2018/2/layout/IconVerticalSolidList"/>
    <dgm:cxn modelId="{521812ED-39CC-40E2-8B35-BDCE289D60BF}" type="presParOf" srcId="{C9790726-0820-4CDA-BCB2-45080A48A8A6}" destId="{D5E3D0D8-5DE1-4640-80B6-7394371B7C9D}" srcOrd="1" destOrd="0" presId="urn:microsoft.com/office/officeart/2018/2/layout/IconVerticalSolidList"/>
    <dgm:cxn modelId="{B3BF90C8-E60A-44F9-AD0C-FDDD205C97C6}" type="presParOf" srcId="{C9790726-0820-4CDA-BCB2-45080A48A8A6}" destId="{30C08206-2580-45D6-8295-E840D40D29D1}" srcOrd="2" destOrd="0" presId="urn:microsoft.com/office/officeart/2018/2/layout/IconVerticalSolidList"/>
    <dgm:cxn modelId="{7B1CB249-0D6B-47B8-A569-55F192686BC4}" type="presParOf" srcId="{C9790726-0820-4CDA-BCB2-45080A48A8A6}" destId="{236EBD8F-6F18-46B3-88C9-B15CF118A33B}" srcOrd="3" destOrd="0" presId="urn:microsoft.com/office/officeart/2018/2/layout/IconVerticalSolidList"/>
    <dgm:cxn modelId="{90D118EC-55EF-49C4-9131-7EF685D61EEE}" type="presParOf" srcId="{B2789FFD-40B5-4334-9CB4-4E0828736F5B}" destId="{1145D5AA-BF07-4E6B-B3B2-119851C5A10B}" srcOrd="1" destOrd="0" presId="urn:microsoft.com/office/officeart/2018/2/layout/IconVerticalSolidList"/>
    <dgm:cxn modelId="{372DB425-D09C-4A20-BBB7-9A08B5CFEFCF}" type="presParOf" srcId="{B2789FFD-40B5-4334-9CB4-4E0828736F5B}" destId="{9C803F67-5B77-4B83-8B2B-757FD63407A3}" srcOrd="2" destOrd="0" presId="urn:microsoft.com/office/officeart/2018/2/layout/IconVerticalSolidList"/>
    <dgm:cxn modelId="{D262F60A-C8E7-495D-8466-B4128F21C392}" type="presParOf" srcId="{9C803F67-5B77-4B83-8B2B-757FD63407A3}" destId="{D384D003-0A5B-4355-97DA-C8A398B1B30E}" srcOrd="0" destOrd="0" presId="urn:microsoft.com/office/officeart/2018/2/layout/IconVerticalSolidList"/>
    <dgm:cxn modelId="{CF6086A8-7710-4FDF-92A2-A4B75BCD21A8}" type="presParOf" srcId="{9C803F67-5B77-4B83-8B2B-757FD63407A3}" destId="{2E2FD4E8-891E-42F3-9400-5DE1E515CEE2}" srcOrd="1" destOrd="0" presId="urn:microsoft.com/office/officeart/2018/2/layout/IconVerticalSolidList"/>
    <dgm:cxn modelId="{02C21239-B0C0-4D76-AC59-C8021F3774A9}" type="presParOf" srcId="{9C803F67-5B77-4B83-8B2B-757FD63407A3}" destId="{B776D75C-CD9C-432E-8434-2DF0FDE32028}" srcOrd="2" destOrd="0" presId="urn:microsoft.com/office/officeart/2018/2/layout/IconVerticalSolidList"/>
    <dgm:cxn modelId="{0AD1CDC5-603B-4FE6-A6E8-DAA79C1FC716}" type="presParOf" srcId="{9C803F67-5B77-4B83-8B2B-757FD63407A3}" destId="{F2545340-66C7-434E-A2B9-2BB85F2ECA01}" srcOrd="3" destOrd="0" presId="urn:microsoft.com/office/officeart/2018/2/layout/IconVerticalSolidList"/>
    <dgm:cxn modelId="{8982A4D7-968A-4CDB-87C2-7598528020C4}" type="presParOf" srcId="{B2789FFD-40B5-4334-9CB4-4E0828736F5B}" destId="{303867BA-DE24-445F-83C9-A512F50F8D83}" srcOrd="3" destOrd="0" presId="urn:microsoft.com/office/officeart/2018/2/layout/IconVerticalSolidList"/>
    <dgm:cxn modelId="{EC56739B-2A19-43CE-98FE-955B260BA62F}" type="presParOf" srcId="{B2789FFD-40B5-4334-9CB4-4E0828736F5B}" destId="{348F2EBE-5F9F-44CE-ACD1-BE24A272A95C}" srcOrd="4" destOrd="0" presId="urn:microsoft.com/office/officeart/2018/2/layout/IconVerticalSolidList"/>
    <dgm:cxn modelId="{759D3DAC-0738-4985-A2A8-E3998504D3B1}" type="presParOf" srcId="{348F2EBE-5F9F-44CE-ACD1-BE24A272A95C}" destId="{5586F2C5-896B-47A4-9209-E25A6E45D845}" srcOrd="0" destOrd="0" presId="urn:microsoft.com/office/officeart/2018/2/layout/IconVerticalSolidList"/>
    <dgm:cxn modelId="{E826D4A3-ECA4-4B7D-BA7C-FC057C372A14}" type="presParOf" srcId="{348F2EBE-5F9F-44CE-ACD1-BE24A272A95C}" destId="{50986000-E51D-469B-959D-788E56149173}" srcOrd="1" destOrd="0" presId="urn:microsoft.com/office/officeart/2018/2/layout/IconVerticalSolidList"/>
    <dgm:cxn modelId="{5E405F56-F04B-4828-ABE5-68BE97D8AA87}" type="presParOf" srcId="{348F2EBE-5F9F-44CE-ACD1-BE24A272A95C}" destId="{9BE26FCC-637F-4EC7-98A7-14D7607B485B}" srcOrd="2" destOrd="0" presId="urn:microsoft.com/office/officeart/2018/2/layout/IconVerticalSolidList"/>
    <dgm:cxn modelId="{1F5BDD0E-8781-4C13-9E06-9E5FFEE1D8B5}" type="presParOf" srcId="{348F2EBE-5F9F-44CE-ACD1-BE24A272A95C}" destId="{AC40E242-8845-43B9-B9D5-FC8C5461D7B8}" srcOrd="3" destOrd="0" presId="urn:microsoft.com/office/officeart/2018/2/layout/IconVerticalSolidList"/>
    <dgm:cxn modelId="{2FC8E28E-C711-49DB-B3D0-F20C6BFB23C0}" type="presParOf" srcId="{B2789FFD-40B5-4334-9CB4-4E0828736F5B}" destId="{167AE310-52D7-47CA-BEFE-10892342E278}" srcOrd="5" destOrd="0" presId="urn:microsoft.com/office/officeart/2018/2/layout/IconVerticalSolidList"/>
    <dgm:cxn modelId="{BA0BB0A2-33D1-4436-B9BF-D2FFAA6D973F}" type="presParOf" srcId="{B2789FFD-40B5-4334-9CB4-4E0828736F5B}" destId="{7042CCE7-CC52-4BC9-B8D8-994ECEE455E3}" srcOrd="6" destOrd="0" presId="urn:microsoft.com/office/officeart/2018/2/layout/IconVerticalSolidList"/>
    <dgm:cxn modelId="{27F48BDA-0EE5-4683-B259-1A785CB1ECB0}" type="presParOf" srcId="{7042CCE7-CC52-4BC9-B8D8-994ECEE455E3}" destId="{B0795EA7-9490-4B15-941A-59A1C48029C9}" srcOrd="0" destOrd="0" presId="urn:microsoft.com/office/officeart/2018/2/layout/IconVerticalSolidList"/>
    <dgm:cxn modelId="{9959A3E1-D784-469B-BAC3-74851C76DBF0}" type="presParOf" srcId="{7042CCE7-CC52-4BC9-B8D8-994ECEE455E3}" destId="{DB4B94E0-BC15-4881-9DD0-823A8F6524FE}" srcOrd="1" destOrd="0" presId="urn:microsoft.com/office/officeart/2018/2/layout/IconVerticalSolidList"/>
    <dgm:cxn modelId="{3E6D2F88-24B6-49A9-92E4-22E932A76E07}" type="presParOf" srcId="{7042CCE7-CC52-4BC9-B8D8-994ECEE455E3}" destId="{2398B7CC-5E47-464B-BB6E-4A0E3A68F3BA}" srcOrd="2" destOrd="0" presId="urn:microsoft.com/office/officeart/2018/2/layout/IconVerticalSolidList"/>
    <dgm:cxn modelId="{270D3948-4B13-4BCC-B40E-B7F871B0559E}" type="presParOf" srcId="{7042CCE7-CC52-4BC9-B8D8-994ECEE455E3}" destId="{25A550BF-BAD0-4AC8-832C-0496285BB7F5}" srcOrd="3" destOrd="0" presId="urn:microsoft.com/office/officeart/2018/2/layout/IconVerticalSolidList"/>
    <dgm:cxn modelId="{BB0B62D7-9CC5-4C8D-81D2-39BA3672318A}" type="presParOf" srcId="{B2789FFD-40B5-4334-9CB4-4E0828736F5B}" destId="{178E05C6-9687-4BDD-8673-1AFDA9D11B99}" srcOrd="7" destOrd="0" presId="urn:microsoft.com/office/officeart/2018/2/layout/IconVerticalSolidList"/>
    <dgm:cxn modelId="{29AD2BCB-9B07-4468-B891-A4CDD560EEA8}" type="presParOf" srcId="{B2789FFD-40B5-4334-9CB4-4E0828736F5B}" destId="{93670DF2-05A8-4FD9-B077-2E34AAF1F9B5}" srcOrd="8" destOrd="0" presId="urn:microsoft.com/office/officeart/2018/2/layout/IconVerticalSolidList"/>
    <dgm:cxn modelId="{FF54A99F-852F-4469-A956-22E47915D75F}" type="presParOf" srcId="{93670DF2-05A8-4FD9-B077-2E34AAF1F9B5}" destId="{4339B226-654E-4B24-9D02-73EA33144DCC}" srcOrd="0" destOrd="0" presId="urn:microsoft.com/office/officeart/2018/2/layout/IconVerticalSolidList"/>
    <dgm:cxn modelId="{AF44AD6D-5967-4030-B8AF-D27276E60F6C}" type="presParOf" srcId="{93670DF2-05A8-4FD9-B077-2E34AAF1F9B5}" destId="{84FE31BD-F1AF-4B20-B627-045529888D15}" srcOrd="1" destOrd="0" presId="urn:microsoft.com/office/officeart/2018/2/layout/IconVerticalSolidList"/>
    <dgm:cxn modelId="{FAA895FC-C180-4F29-8FEA-0ED248140249}" type="presParOf" srcId="{93670DF2-05A8-4FD9-B077-2E34AAF1F9B5}" destId="{78263F4F-F839-4139-90AD-6B2273F79EAE}" srcOrd="2" destOrd="0" presId="urn:microsoft.com/office/officeart/2018/2/layout/IconVerticalSolidList"/>
    <dgm:cxn modelId="{1AD26B12-E3AC-4729-9306-1E8D5D5CA261}" type="presParOf" srcId="{93670DF2-05A8-4FD9-B077-2E34AAF1F9B5}" destId="{564BB353-ADA1-4A30-83B7-E85F212CEC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6D21F-25D8-4838-9FE3-C95B4CAB5FF0}">
      <dsp:nvSpPr>
        <dsp:cNvPr id="0" name=""/>
        <dsp:cNvSpPr/>
      </dsp:nvSpPr>
      <dsp:spPr>
        <a:xfrm>
          <a:off x="4885"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1 </a:t>
          </a:r>
        </a:p>
        <a:p>
          <a:pPr marL="57150" lvl="1" indent="-57150" algn="l" defTabSz="400050">
            <a:lnSpc>
              <a:spcPct val="90000"/>
            </a:lnSpc>
            <a:spcBef>
              <a:spcPct val="0"/>
            </a:spcBef>
            <a:spcAft>
              <a:spcPct val="15000"/>
            </a:spcAft>
            <a:buChar char="•"/>
          </a:pPr>
          <a:r>
            <a:rPr lang="en-US" sz="900" kern="1200">
              <a:latin typeface="Calibri Light" panose="020F0302020204030204"/>
            </a:rPr>
            <a:t>Overview of the clinical placement journey.</a:t>
          </a:r>
          <a:endParaRPr lang="en-US" sz="900" kern="1200"/>
        </a:p>
      </dsp:txBody>
      <dsp:txXfrm>
        <a:off x="4885" y="1459029"/>
        <a:ext cx="1638039" cy="1459029"/>
      </dsp:txXfrm>
    </dsp:sp>
    <dsp:sp modelId="{9022ED40-C89A-4314-A257-F0AE435B45E6}">
      <dsp:nvSpPr>
        <dsp:cNvPr id="0" name=""/>
        <dsp:cNvSpPr/>
      </dsp:nvSpPr>
      <dsp:spPr>
        <a:xfrm>
          <a:off x="216583" y="218854"/>
          <a:ext cx="1214642" cy="12146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85AE4-16AC-48C3-B5F9-31860DEE3D86}">
      <dsp:nvSpPr>
        <dsp:cNvPr id="0" name=""/>
        <dsp:cNvSpPr/>
      </dsp:nvSpPr>
      <dsp:spPr>
        <a:xfrm>
          <a:off x="1692065"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2</a:t>
          </a:r>
          <a:endParaRPr lang="en-US" sz="1200" kern="1200"/>
        </a:p>
        <a:p>
          <a:pPr marL="57150" lvl="1" indent="-57150" algn="l" defTabSz="400050" rtl="0">
            <a:lnSpc>
              <a:spcPct val="90000"/>
            </a:lnSpc>
            <a:spcBef>
              <a:spcPct val="0"/>
            </a:spcBef>
            <a:spcAft>
              <a:spcPct val="15000"/>
            </a:spcAft>
            <a:buChar char="•"/>
          </a:pPr>
          <a:r>
            <a:rPr lang="en-US" sz="900" kern="1200">
              <a:latin typeface="Calibri Light" panose="020F0302020204030204"/>
            </a:rPr>
            <a:t>Introduction to the CLPS acronym PACED.</a:t>
          </a:r>
        </a:p>
      </dsp:txBody>
      <dsp:txXfrm>
        <a:off x="1692065" y="1459029"/>
        <a:ext cx="1638039" cy="1459029"/>
      </dsp:txXfrm>
    </dsp:sp>
    <dsp:sp modelId="{613E692C-6864-4D8E-81E6-89A653373211}">
      <dsp:nvSpPr>
        <dsp:cNvPr id="0" name=""/>
        <dsp:cNvSpPr/>
      </dsp:nvSpPr>
      <dsp:spPr>
        <a:xfrm>
          <a:off x="1903764" y="218854"/>
          <a:ext cx="1214642" cy="1214642"/>
        </a:xfrm>
        <a:prstGeom prst="ellipse">
          <a:avLst/>
        </a:prstGeom>
        <a:blipFill dpi="0" rotWithShape="1">
          <a:blip xmlns:r="http://schemas.openxmlformats.org/officeDocument/2006/relationships" r:embed="rId2"/>
          <a:srcRect/>
          <a:stretch>
            <a:fillRect l="1067" t="1067" r="1067" b="106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CD3CC-C74D-4228-A232-365DC8F15D35}">
      <dsp:nvSpPr>
        <dsp:cNvPr id="0" name=""/>
        <dsp:cNvSpPr/>
      </dsp:nvSpPr>
      <dsp:spPr>
        <a:xfrm>
          <a:off x="3379246"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3</a:t>
          </a:r>
          <a:endParaRPr lang="en-US" sz="1200" kern="1200"/>
        </a:p>
        <a:p>
          <a:pPr marL="57150" lvl="1" indent="-57150" algn="l" defTabSz="400050" rtl="0">
            <a:lnSpc>
              <a:spcPct val="90000"/>
            </a:lnSpc>
            <a:spcBef>
              <a:spcPct val="0"/>
            </a:spcBef>
            <a:spcAft>
              <a:spcPct val="15000"/>
            </a:spcAft>
            <a:buChar char="•"/>
          </a:pPr>
          <a:r>
            <a:rPr lang="en-US" sz="900" kern="1200">
              <a:latin typeface="Calibri Light" panose="020F0302020204030204"/>
            </a:rPr>
            <a:t>Preceptor and Placement Quick Tips.</a:t>
          </a:r>
        </a:p>
      </dsp:txBody>
      <dsp:txXfrm>
        <a:off x="3379246" y="1459029"/>
        <a:ext cx="1638039" cy="1459029"/>
      </dsp:txXfrm>
    </dsp:sp>
    <dsp:sp modelId="{FE9B1A61-283D-4E8B-905C-E32C26497255}">
      <dsp:nvSpPr>
        <dsp:cNvPr id="0" name=""/>
        <dsp:cNvSpPr/>
      </dsp:nvSpPr>
      <dsp:spPr>
        <a:xfrm>
          <a:off x="3590944" y="218854"/>
          <a:ext cx="1214642" cy="121464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8CD0C4-2CFF-49EA-8AF9-BEA955C4FB94}">
      <dsp:nvSpPr>
        <dsp:cNvPr id="0" name=""/>
        <dsp:cNvSpPr/>
      </dsp:nvSpPr>
      <dsp:spPr>
        <a:xfrm>
          <a:off x="5066426"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4</a:t>
          </a:r>
          <a:endParaRPr lang="en-US" sz="1200" kern="1200"/>
        </a:p>
        <a:p>
          <a:pPr marL="57150" lvl="1" indent="-57150" algn="l" defTabSz="400050" rtl="0">
            <a:lnSpc>
              <a:spcPct val="90000"/>
            </a:lnSpc>
            <a:spcBef>
              <a:spcPct val="0"/>
            </a:spcBef>
            <a:spcAft>
              <a:spcPct val="15000"/>
            </a:spcAft>
            <a:buChar char="•"/>
          </a:pPr>
          <a:r>
            <a:rPr lang="en-US" sz="900" kern="1200">
              <a:latin typeface="Calibri Light" panose="020F0302020204030204"/>
            </a:rPr>
            <a:t>Affiliation agreement and timelines.</a:t>
          </a:r>
        </a:p>
      </dsp:txBody>
      <dsp:txXfrm>
        <a:off x="5066426" y="1459029"/>
        <a:ext cx="1638039" cy="1459029"/>
      </dsp:txXfrm>
    </dsp:sp>
    <dsp:sp modelId="{E90F4649-B671-4678-8795-2B79848CE43E}">
      <dsp:nvSpPr>
        <dsp:cNvPr id="0" name=""/>
        <dsp:cNvSpPr/>
      </dsp:nvSpPr>
      <dsp:spPr>
        <a:xfrm>
          <a:off x="5278125" y="218854"/>
          <a:ext cx="1214642" cy="121464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5F6BCC-2FBE-42F8-BEFA-79F779A8E2D7}">
      <dsp:nvSpPr>
        <dsp:cNvPr id="0" name=""/>
        <dsp:cNvSpPr/>
      </dsp:nvSpPr>
      <dsp:spPr>
        <a:xfrm>
          <a:off x="6753607"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5</a:t>
          </a:r>
          <a:endParaRPr lang="en-US" sz="1200" kern="1200"/>
        </a:p>
        <a:p>
          <a:pPr marL="57150" lvl="1" indent="-57150" algn="l" defTabSz="400050" rtl="0">
            <a:lnSpc>
              <a:spcPct val="90000"/>
            </a:lnSpc>
            <a:spcBef>
              <a:spcPct val="0"/>
            </a:spcBef>
            <a:spcAft>
              <a:spcPct val="15000"/>
            </a:spcAft>
            <a:buChar char="•"/>
          </a:pPr>
          <a:r>
            <a:rPr lang="en-US" sz="900" kern="1200">
              <a:latin typeface="Calibri Light" panose="020F0302020204030204"/>
            </a:rPr>
            <a:t>WGU Standard Compliance/Immunizations</a:t>
          </a:r>
        </a:p>
      </dsp:txBody>
      <dsp:txXfrm>
        <a:off x="6753607" y="1459029"/>
        <a:ext cx="1638039" cy="1459029"/>
      </dsp:txXfrm>
    </dsp:sp>
    <dsp:sp modelId="{CBECFF62-B1B0-4762-BA30-A38271C093C0}">
      <dsp:nvSpPr>
        <dsp:cNvPr id="0" name=""/>
        <dsp:cNvSpPr/>
      </dsp:nvSpPr>
      <dsp:spPr>
        <a:xfrm>
          <a:off x="6965305" y="218854"/>
          <a:ext cx="1214642" cy="121464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428D4C-5C18-49D9-B83F-6001B9816D45}">
      <dsp:nvSpPr>
        <dsp:cNvPr id="0" name=""/>
        <dsp:cNvSpPr/>
      </dsp:nvSpPr>
      <dsp:spPr>
        <a:xfrm>
          <a:off x="8440787"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6</a:t>
          </a:r>
        </a:p>
        <a:p>
          <a:pPr marL="57150" lvl="1" indent="-57150" algn="l" defTabSz="400050" rtl="0">
            <a:lnSpc>
              <a:spcPct val="90000"/>
            </a:lnSpc>
            <a:spcBef>
              <a:spcPct val="0"/>
            </a:spcBef>
            <a:spcAft>
              <a:spcPct val="15000"/>
            </a:spcAft>
            <a:buChar char="•"/>
          </a:pPr>
          <a:r>
            <a:rPr lang="en-US" sz="900" kern="1200">
              <a:latin typeface="Calibri Light" panose="020F0302020204030204"/>
            </a:rPr>
            <a:t>Essentials - Site-specifics and  Onboarding.</a:t>
          </a:r>
        </a:p>
      </dsp:txBody>
      <dsp:txXfrm>
        <a:off x="8440787" y="1459029"/>
        <a:ext cx="1638039" cy="1459029"/>
      </dsp:txXfrm>
    </dsp:sp>
    <dsp:sp modelId="{78370132-2486-4B3E-B62F-6CB6856EB385}">
      <dsp:nvSpPr>
        <dsp:cNvPr id="0" name=""/>
        <dsp:cNvSpPr/>
      </dsp:nvSpPr>
      <dsp:spPr>
        <a:xfrm>
          <a:off x="8652486" y="218854"/>
          <a:ext cx="1214642" cy="1214642"/>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A6D64F-194F-407E-8DE2-2E31AB36A9A0}">
      <dsp:nvSpPr>
        <dsp:cNvPr id="0" name=""/>
        <dsp:cNvSpPr/>
      </dsp:nvSpPr>
      <dsp:spPr>
        <a:xfrm>
          <a:off x="10127968" y="0"/>
          <a:ext cx="1638039" cy="3647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Video 7</a:t>
          </a:r>
        </a:p>
        <a:p>
          <a:pPr marL="57150" lvl="1" indent="-57150" algn="l" defTabSz="400050" rtl="0">
            <a:lnSpc>
              <a:spcPct val="90000"/>
            </a:lnSpc>
            <a:spcBef>
              <a:spcPct val="0"/>
            </a:spcBef>
            <a:spcAft>
              <a:spcPct val="15000"/>
            </a:spcAft>
            <a:buChar char="•"/>
          </a:pPr>
          <a:r>
            <a:rPr lang="en-US" sz="900" kern="1200">
              <a:latin typeface="Calibri Light" panose="020F0302020204030204"/>
            </a:rPr>
            <a:t>Department Clearance Confirmation </a:t>
          </a:r>
          <a:endParaRPr lang="en-US" sz="900" kern="1200"/>
        </a:p>
      </dsp:txBody>
      <dsp:txXfrm>
        <a:off x="10127968" y="1459029"/>
        <a:ext cx="1638039" cy="1459029"/>
      </dsp:txXfrm>
    </dsp:sp>
    <dsp:sp modelId="{2FB2331A-E3C8-468E-9C51-01456CD190B1}">
      <dsp:nvSpPr>
        <dsp:cNvPr id="0" name=""/>
        <dsp:cNvSpPr/>
      </dsp:nvSpPr>
      <dsp:spPr>
        <a:xfrm>
          <a:off x="10339666" y="218854"/>
          <a:ext cx="1214642" cy="1214642"/>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5FD94F-5008-43C4-BD44-FCEAA180ED6A}">
      <dsp:nvSpPr>
        <dsp:cNvPr id="0" name=""/>
        <dsp:cNvSpPr/>
      </dsp:nvSpPr>
      <dsp:spPr>
        <a:xfrm>
          <a:off x="470835" y="2918059"/>
          <a:ext cx="10829221" cy="54713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79C9B-3BCC-41B0-AB72-F13790567118}">
      <dsp:nvSpPr>
        <dsp:cNvPr id="0" name=""/>
        <dsp:cNvSpPr/>
      </dsp:nvSpPr>
      <dsp:spPr>
        <a:xfrm>
          <a:off x="708231" y="378253"/>
          <a:ext cx="5133009" cy="5133009"/>
        </a:xfrm>
        <a:prstGeom prst="pie">
          <a:avLst>
            <a:gd name="adj1" fmla="val 16200000"/>
            <a:gd name="adj2" fmla="val 2052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Clinical Information Session</a:t>
          </a:r>
        </a:p>
      </dsp:txBody>
      <dsp:txXfrm>
        <a:off x="3385951" y="1241088"/>
        <a:ext cx="1649895" cy="1099930"/>
      </dsp:txXfrm>
    </dsp:sp>
    <dsp:sp modelId="{04E7D676-6EAA-46D4-9C2B-0BD96EE49FAC}">
      <dsp:nvSpPr>
        <dsp:cNvPr id="0" name=""/>
        <dsp:cNvSpPr/>
      </dsp:nvSpPr>
      <dsp:spPr>
        <a:xfrm>
          <a:off x="752228" y="515134"/>
          <a:ext cx="5133009" cy="5133009"/>
        </a:xfrm>
        <a:prstGeom prst="pie">
          <a:avLst>
            <a:gd name="adj1" fmla="val 20520000"/>
            <a:gd name="adj2" fmla="val 32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FERPA Release</a:t>
          </a:r>
        </a:p>
      </dsp:txBody>
      <dsp:txXfrm>
        <a:off x="4058131" y="2860430"/>
        <a:ext cx="1527681" cy="1222145"/>
      </dsp:txXfrm>
    </dsp:sp>
    <dsp:sp modelId="{46D1EA01-5DE8-4A8E-9B52-1B45BC338631}">
      <dsp:nvSpPr>
        <dsp:cNvPr id="0" name=""/>
        <dsp:cNvSpPr/>
      </dsp:nvSpPr>
      <dsp:spPr>
        <a:xfrm>
          <a:off x="636124" y="599462"/>
          <a:ext cx="5133009" cy="5133009"/>
        </a:xfrm>
        <a:prstGeom prst="pie">
          <a:avLst>
            <a:gd name="adj1" fmla="val 3240000"/>
            <a:gd name="adj2" fmla="val 756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Standards of Professional Conduct</a:t>
          </a:r>
        </a:p>
      </dsp:txBody>
      <dsp:txXfrm>
        <a:off x="2469342" y="4204789"/>
        <a:ext cx="1466574" cy="1344359"/>
      </dsp:txXfrm>
    </dsp:sp>
    <dsp:sp modelId="{C39EC0F5-FC13-4F59-B174-F91155931C58}">
      <dsp:nvSpPr>
        <dsp:cNvPr id="0" name=""/>
        <dsp:cNvSpPr/>
      </dsp:nvSpPr>
      <dsp:spPr>
        <a:xfrm>
          <a:off x="520021" y="515134"/>
          <a:ext cx="5133009" cy="5133009"/>
        </a:xfrm>
        <a:prstGeom prst="pie">
          <a:avLst>
            <a:gd name="adj1" fmla="val 7560000"/>
            <a:gd name="adj2" fmla="val 1188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Knowledge Check</a:t>
          </a:r>
        </a:p>
      </dsp:txBody>
      <dsp:txXfrm>
        <a:off x="819446" y="2860430"/>
        <a:ext cx="1527681" cy="1222145"/>
      </dsp:txXfrm>
    </dsp:sp>
    <dsp:sp modelId="{D07A886F-AE94-432B-962D-114918FDA87C}">
      <dsp:nvSpPr>
        <dsp:cNvPr id="0" name=""/>
        <dsp:cNvSpPr/>
      </dsp:nvSpPr>
      <dsp:spPr>
        <a:xfrm>
          <a:off x="564018" y="378253"/>
          <a:ext cx="5133009" cy="5133009"/>
        </a:xfrm>
        <a:prstGeom prst="pie">
          <a:avLst>
            <a:gd name="adj1" fmla="val 1188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rgbClr val="46B1E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Preplacement Application</a:t>
          </a:r>
        </a:p>
      </dsp:txBody>
      <dsp:txXfrm>
        <a:off x="1369411" y="1241088"/>
        <a:ext cx="1649895" cy="1099930"/>
      </dsp:txXfrm>
    </dsp:sp>
    <dsp:sp modelId="{CA4ECD6C-DE72-4458-BF72-B8AF4C7B575A}">
      <dsp:nvSpPr>
        <dsp:cNvPr id="0" name=""/>
        <dsp:cNvSpPr/>
      </dsp:nvSpPr>
      <dsp:spPr>
        <a:xfrm>
          <a:off x="390232" y="60496"/>
          <a:ext cx="5768524" cy="5768524"/>
        </a:xfrm>
        <a:prstGeom prst="circularArrow">
          <a:avLst>
            <a:gd name="adj1" fmla="val 5085"/>
            <a:gd name="adj2" fmla="val 327528"/>
            <a:gd name="adj3" fmla="val 20192361"/>
            <a:gd name="adj4" fmla="val 16200324"/>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0BC523-91EE-45AB-9583-9392BDFA2113}">
      <dsp:nvSpPr>
        <dsp:cNvPr id="0" name=""/>
        <dsp:cNvSpPr/>
      </dsp:nvSpPr>
      <dsp:spPr>
        <a:xfrm>
          <a:off x="434825" y="197331"/>
          <a:ext cx="5768524" cy="5768524"/>
        </a:xfrm>
        <a:prstGeom prst="circularArrow">
          <a:avLst>
            <a:gd name="adj1" fmla="val 5085"/>
            <a:gd name="adj2" fmla="val 327528"/>
            <a:gd name="adj3" fmla="val 2912753"/>
            <a:gd name="adj4" fmla="val 20519953"/>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736BDF-F154-41B4-ABC9-1DD19396EF43}">
      <dsp:nvSpPr>
        <dsp:cNvPr id="0" name=""/>
        <dsp:cNvSpPr/>
      </dsp:nvSpPr>
      <dsp:spPr>
        <a:xfrm>
          <a:off x="318367" y="281917"/>
          <a:ext cx="5768524" cy="5768524"/>
        </a:xfrm>
        <a:prstGeom prst="circularArrow">
          <a:avLst>
            <a:gd name="adj1" fmla="val 5085"/>
            <a:gd name="adj2" fmla="val 327528"/>
            <a:gd name="adj3" fmla="val 7232777"/>
            <a:gd name="adj4" fmla="val 3239695"/>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9963D0-948E-4DCA-8BFD-8F90EA80EFB9}">
      <dsp:nvSpPr>
        <dsp:cNvPr id="0" name=""/>
        <dsp:cNvSpPr/>
      </dsp:nvSpPr>
      <dsp:spPr>
        <a:xfrm>
          <a:off x="201908" y="197331"/>
          <a:ext cx="5768524" cy="5768524"/>
        </a:xfrm>
        <a:prstGeom prst="circularArrow">
          <a:avLst>
            <a:gd name="adj1" fmla="val 5085"/>
            <a:gd name="adj2" fmla="val 327528"/>
            <a:gd name="adj3" fmla="val 11552519"/>
            <a:gd name="adj4" fmla="val 7559718"/>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E5BBD8-BB1A-48D6-8737-11A54CFB63EF}">
      <dsp:nvSpPr>
        <dsp:cNvPr id="0" name=""/>
        <dsp:cNvSpPr/>
      </dsp:nvSpPr>
      <dsp:spPr>
        <a:xfrm>
          <a:off x="246502" y="60496"/>
          <a:ext cx="5768524" cy="5768524"/>
        </a:xfrm>
        <a:prstGeom prst="circularArrow">
          <a:avLst>
            <a:gd name="adj1" fmla="val 5085"/>
            <a:gd name="adj2" fmla="val 327528"/>
            <a:gd name="adj3" fmla="val 15872148"/>
            <a:gd name="adj4" fmla="val 11880111"/>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999F8-C7BB-4980-9CD5-8EEA52673971}">
      <dsp:nvSpPr>
        <dsp:cNvPr id="0" name=""/>
        <dsp:cNvSpPr/>
      </dsp:nvSpPr>
      <dsp:spPr>
        <a:xfrm>
          <a:off x="0" y="0"/>
          <a:ext cx="8257592" cy="49601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solidFill>
                <a:schemeClr val="tx2"/>
              </a:solidFill>
              <a:latin typeface="Arial" panose="020B0604020202020204" pitchFamily="34" charset="0"/>
              <a:cs typeface="Arial" panose="020B0604020202020204" pitchFamily="34" charset="0"/>
            </a:rPr>
            <a:t>Standard Compliance for all BSNU Students is uploaded to ADB/</a:t>
          </a:r>
          <a:r>
            <a:rPr lang="en-US" sz="3700" kern="1200" dirty="0" err="1">
              <a:solidFill>
                <a:schemeClr val="tx2"/>
              </a:solidFill>
              <a:latin typeface="Arial" panose="020B0604020202020204" pitchFamily="34" charset="0"/>
              <a:cs typeface="Arial" panose="020B0604020202020204" pitchFamily="34" charset="0"/>
            </a:rPr>
            <a:t>Complio</a:t>
          </a:r>
          <a:endParaRPr lang="en-US" sz="3700" kern="1200" dirty="0">
            <a:solidFill>
              <a:schemeClr val="tx2"/>
            </a:solidFill>
            <a:latin typeface="Arial" panose="020B0604020202020204" pitchFamily="34" charset="0"/>
            <a:cs typeface="Arial" panose="020B0604020202020204" pitchFamily="34" charset="0"/>
          </a:endParaRPr>
        </a:p>
      </dsp:txBody>
      <dsp:txXfrm>
        <a:off x="0" y="0"/>
        <a:ext cx="8257592" cy="1488055"/>
      </dsp:txXfrm>
    </dsp:sp>
    <dsp:sp modelId="{D6C5822E-4B4D-4996-93DB-89CDC0ED4263}">
      <dsp:nvSpPr>
        <dsp:cNvPr id="0" name=""/>
        <dsp:cNvSpPr/>
      </dsp:nvSpPr>
      <dsp:spPr>
        <a:xfrm>
          <a:off x="825759" y="1488994"/>
          <a:ext cx="6606073" cy="573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Background Check - within the last 24 months</a:t>
          </a:r>
          <a:endParaRPr lang="en-US" sz="1400" kern="1200"/>
        </a:p>
      </dsp:txBody>
      <dsp:txXfrm>
        <a:off x="842566" y="1505801"/>
        <a:ext cx="6572459" cy="540210"/>
      </dsp:txXfrm>
    </dsp:sp>
    <dsp:sp modelId="{D0CAE4F6-4353-4224-B18C-6406DFB891E0}">
      <dsp:nvSpPr>
        <dsp:cNvPr id="0" name=""/>
        <dsp:cNvSpPr/>
      </dsp:nvSpPr>
      <dsp:spPr>
        <a:xfrm>
          <a:off x="825759" y="2151098"/>
          <a:ext cx="6606073" cy="573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Vaccines (MMR, Tdap, Varicella, Flu, Hep B, and TB)</a:t>
          </a:r>
        </a:p>
      </dsp:txBody>
      <dsp:txXfrm>
        <a:off x="842566" y="2167905"/>
        <a:ext cx="6572459" cy="540210"/>
      </dsp:txXfrm>
    </dsp:sp>
    <dsp:sp modelId="{C0EB718B-1748-44C7-A483-595139352577}">
      <dsp:nvSpPr>
        <dsp:cNvPr id="0" name=""/>
        <dsp:cNvSpPr/>
      </dsp:nvSpPr>
      <dsp:spPr>
        <a:xfrm>
          <a:off x="825759" y="2813203"/>
          <a:ext cx="6606073" cy="573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CPR - current</a:t>
          </a:r>
          <a:r>
            <a:rPr lang="en-US" sz="1400" kern="1200" dirty="0"/>
            <a:t> American Heart Association (AHA) Basic Life Support (BLS) CPR Certification</a:t>
          </a:r>
        </a:p>
      </dsp:txBody>
      <dsp:txXfrm>
        <a:off x="842566" y="2830010"/>
        <a:ext cx="6572459" cy="540210"/>
      </dsp:txXfrm>
    </dsp:sp>
    <dsp:sp modelId="{80DE478F-EE5C-40F7-B46A-8778F2631EFB}">
      <dsp:nvSpPr>
        <dsp:cNvPr id="0" name=""/>
        <dsp:cNvSpPr/>
      </dsp:nvSpPr>
      <dsp:spPr>
        <a:xfrm>
          <a:off x="825759" y="3475308"/>
          <a:ext cx="6606073" cy="573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RN License - </a:t>
          </a:r>
          <a:r>
            <a:rPr lang="en-US" sz="1400" kern="1200"/>
            <a:t>current and unencumbered RN license throughout the duration of their program. Students must be licensed in the state they are completing their PPE rotation.</a:t>
          </a:r>
          <a:endParaRPr lang="en-US" sz="1400" kern="1200">
            <a:latin typeface="Calibri Light" panose="020F0302020204030204"/>
          </a:endParaRPr>
        </a:p>
      </dsp:txBody>
      <dsp:txXfrm>
        <a:off x="842566" y="3492115"/>
        <a:ext cx="6572459" cy="540210"/>
      </dsp:txXfrm>
    </dsp:sp>
    <dsp:sp modelId="{A8463AD4-1506-4A3F-A7D1-31D5C1990DEC}">
      <dsp:nvSpPr>
        <dsp:cNvPr id="0" name=""/>
        <dsp:cNvSpPr/>
      </dsp:nvSpPr>
      <dsp:spPr>
        <a:xfrm>
          <a:off x="825759" y="4137413"/>
          <a:ext cx="6606073" cy="573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 Health Insurance - evidence</a:t>
          </a:r>
          <a:r>
            <a:rPr lang="en-US" sz="1400" kern="1200"/>
            <a:t> of health insurance coverage throughout the Student’s </a:t>
          </a:r>
          <a:r>
            <a:rPr lang="en-US" sz="1400" kern="1200">
              <a:latin typeface="Calibri Light" panose="020F0302020204030204"/>
            </a:rPr>
            <a:t>clinical/field</a:t>
          </a:r>
          <a:r>
            <a:rPr lang="en-US" sz="1400" kern="1200"/>
            <a:t> </a:t>
          </a:r>
          <a:r>
            <a:rPr lang="en-US" sz="1400" kern="1200">
              <a:latin typeface="Calibri Light" panose="020F0302020204030204"/>
            </a:rPr>
            <a:t>experience </a:t>
          </a:r>
          <a:r>
            <a:rPr lang="en-US" sz="1400" kern="1200"/>
            <a:t>term(s).</a:t>
          </a:r>
        </a:p>
      </dsp:txBody>
      <dsp:txXfrm>
        <a:off x="842566" y="4154220"/>
        <a:ext cx="6572459" cy="540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8A5BF-B9AE-450D-BC28-4232A6B4BE7E}">
      <dsp:nvSpPr>
        <dsp:cNvPr id="0" name=""/>
        <dsp:cNvSpPr/>
      </dsp:nvSpPr>
      <dsp:spPr>
        <a:xfrm>
          <a:off x="0" y="0"/>
          <a:ext cx="4983285" cy="49652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Light" panose="020F0302020204030204"/>
            </a:rPr>
            <a:t>Additional Requirements (as required by host site)</a:t>
          </a:r>
          <a:endParaRPr lang="en-US" sz="3700" kern="1200" dirty="0"/>
        </a:p>
      </dsp:txBody>
      <dsp:txXfrm>
        <a:off x="0" y="0"/>
        <a:ext cx="4983285" cy="1489587"/>
      </dsp:txXfrm>
    </dsp:sp>
    <dsp:sp modelId="{089A7061-0F0E-4FD5-ACE0-F107ECA97F87}">
      <dsp:nvSpPr>
        <dsp:cNvPr id="0" name=""/>
        <dsp:cNvSpPr/>
      </dsp:nvSpPr>
      <dsp:spPr>
        <a:xfrm>
          <a:off x="498328" y="1490496"/>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Updated Background Check</a:t>
          </a:r>
          <a:endParaRPr lang="en-US" sz="1800" kern="1200"/>
        </a:p>
      </dsp:txBody>
      <dsp:txXfrm>
        <a:off x="508736" y="1500904"/>
        <a:ext cx="3965812" cy="334549"/>
      </dsp:txXfrm>
    </dsp:sp>
    <dsp:sp modelId="{73F9D4FE-1323-451E-84BA-4ECF65B3F174}">
      <dsp:nvSpPr>
        <dsp:cNvPr id="0" name=""/>
        <dsp:cNvSpPr/>
      </dsp:nvSpPr>
      <dsp:spPr>
        <a:xfrm>
          <a:off x="498328" y="1900533"/>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Additional Immunizations</a:t>
          </a:r>
        </a:p>
      </dsp:txBody>
      <dsp:txXfrm>
        <a:off x="508736" y="1910941"/>
        <a:ext cx="3965812" cy="334549"/>
      </dsp:txXfrm>
    </dsp:sp>
    <dsp:sp modelId="{5E5E4E6D-1257-4B93-8C9C-E3302F5E030E}">
      <dsp:nvSpPr>
        <dsp:cNvPr id="0" name=""/>
        <dsp:cNvSpPr/>
      </dsp:nvSpPr>
      <dsp:spPr>
        <a:xfrm>
          <a:off x="498328" y="2310569"/>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Drug Screen</a:t>
          </a:r>
        </a:p>
      </dsp:txBody>
      <dsp:txXfrm>
        <a:off x="508736" y="2320977"/>
        <a:ext cx="3965812" cy="334549"/>
      </dsp:txXfrm>
    </dsp:sp>
    <dsp:sp modelId="{6F350703-3B59-4ADD-B33E-EEAC208501DB}">
      <dsp:nvSpPr>
        <dsp:cNvPr id="0" name=""/>
        <dsp:cNvSpPr/>
      </dsp:nvSpPr>
      <dsp:spPr>
        <a:xfrm>
          <a:off x="498328" y="2720606"/>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Physical Exam</a:t>
          </a:r>
        </a:p>
      </dsp:txBody>
      <dsp:txXfrm>
        <a:off x="508736" y="2731014"/>
        <a:ext cx="3965812" cy="334549"/>
      </dsp:txXfrm>
    </dsp:sp>
    <dsp:sp modelId="{50498954-4847-4C68-9C08-01AB261F991B}">
      <dsp:nvSpPr>
        <dsp:cNvPr id="0" name=""/>
        <dsp:cNvSpPr/>
      </dsp:nvSpPr>
      <dsp:spPr>
        <a:xfrm>
          <a:off x="498328" y="3130642"/>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Color-Blindness Test</a:t>
          </a:r>
        </a:p>
      </dsp:txBody>
      <dsp:txXfrm>
        <a:off x="508736" y="3141050"/>
        <a:ext cx="3965812" cy="334549"/>
      </dsp:txXfrm>
    </dsp:sp>
    <dsp:sp modelId="{225FEA6E-20A3-4BFE-8F24-21E3BB1DEF68}">
      <dsp:nvSpPr>
        <dsp:cNvPr id="0" name=""/>
        <dsp:cNvSpPr/>
      </dsp:nvSpPr>
      <dsp:spPr>
        <a:xfrm>
          <a:off x="498328" y="3540679"/>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Light" panose="020F0302020204030204"/>
            </a:rPr>
            <a:t>OSHA/HIPAA</a:t>
          </a:r>
        </a:p>
      </dsp:txBody>
      <dsp:txXfrm>
        <a:off x="508736" y="3551087"/>
        <a:ext cx="3965812" cy="334549"/>
      </dsp:txXfrm>
    </dsp:sp>
    <dsp:sp modelId="{07B13A15-AAEE-4470-A4B8-854721C8579C}">
      <dsp:nvSpPr>
        <dsp:cNvPr id="0" name=""/>
        <dsp:cNvSpPr/>
      </dsp:nvSpPr>
      <dsp:spPr>
        <a:xfrm>
          <a:off x="498328" y="3950715"/>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Third-Party Onboarding </a:t>
          </a:r>
          <a:endParaRPr lang="en-US" sz="1800" kern="1200"/>
        </a:p>
      </dsp:txBody>
      <dsp:txXfrm>
        <a:off x="508736" y="3961123"/>
        <a:ext cx="3965812" cy="334549"/>
      </dsp:txXfrm>
    </dsp:sp>
    <dsp:sp modelId="{28790AE2-16B9-4F49-8BD1-8DE05D5A7983}">
      <dsp:nvSpPr>
        <dsp:cNvPr id="0" name=""/>
        <dsp:cNvSpPr/>
      </dsp:nvSpPr>
      <dsp:spPr>
        <a:xfrm>
          <a:off x="498328" y="4360752"/>
          <a:ext cx="3986628" cy="35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t>Site Specific Documents &amp; Forms</a:t>
          </a:r>
        </a:p>
      </dsp:txBody>
      <dsp:txXfrm>
        <a:off x="508736" y="4371160"/>
        <a:ext cx="3965812" cy="334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BC512-9598-4CB1-AB4F-4F284CE3F957}">
      <dsp:nvSpPr>
        <dsp:cNvPr id="0" name=""/>
        <dsp:cNvSpPr/>
      </dsp:nvSpPr>
      <dsp:spPr>
        <a:xfrm>
          <a:off x="0" y="82699"/>
          <a:ext cx="6869508" cy="7609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3D0D8-5DE1-4640-80B6-7394371B7C9D}">
      <dsp:nvSpPr>
        <dsp:cNvPr id="0" name=""/>
        <dsp:cNvSpPr/>
      </dsp:nvSpPr>
      <dsp:spPr>
        <a:xfrm>
          <a:off x="230181" y="253908"/>
          <a:ext cx="418511" cy="418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EBD8F-6F18-46B3-88C9-B15CF118A33B}">
      <dsp:nvSpPr>
        <dsp:cNvPr id="0" name=""/>
        <dsp:cNvSpPr/>
      </dsp:nvSpPr>
      <dsp:spPr>
        <a:xfrm>
          <a:off x="878873" y="2710"/>
          <a:ext cx="5990634" cy="92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32" tIns="80532" rIns="80532" bIns="80532" numCol="1" spcCol="1270" anchor="ctr" anchorCtr="0">
          <a:noAutofit/>
        </a:bodyPr>
        <a:lstStyle/>
        <a:p>
          <a:pPr marL="0" lvl="0" indent="0" algn="l" defTabSz="622300">
            <a:lnSpc>
              <a:spcPct val="100000"/>
            </a:lnSpc>
            <a:spcBef>
              <a:spcPct val="0"/>
            </a:spcBef>
            <a:spcAft>
              <a:spcPct val="35000"/>
            </a:spcAft>
            <a:buNone/>
          </a:pPr>
          <a:r>
            <a:rPr lang="en-US" sz="1400" kern="1200" dirty="0"/>
            <a:t>After a placement is confirmed to meet all accreditation, compliance, and site-specific requirements you’ll receive an official “</a:t>
          </a:r>
          <a:r>
            <a:rPr lang="en-US" sz="1400" b="1" kern="1200" dirty="0"/>
            <a:t>Clearance Confirmation Email”</a:t>
          </a:r>
          <a:r>
            <a:rPr lang="en-US" sz="1400" kern="1200" dirty="0"/>
            <a:t>. </a:t>
          </a:r>
        </a:p>
      </dsp:txBody>
      <dsp:txXfrm>
        <a:off x="878873" y="2710"/>
        <a:ext cx="5990634" cy="920907"/>
      </dsp:txXfrm>
    </dsp:sp>
    <dsp:sp modelId="{D384D003-0A5B-4355-97DA-C8A398B1B30E}">
      <dsp:nvSpPr>
        <dsp:cNvPr id="0" name=""/>
        <dsp:cNvSpPr/>
      </dsp:nvSpPr>
      <dsp:spPr>
        <a:xfrm>
          <a:off x="0" y="1113850"/>
          <a:ext cx="6869508" cy="7609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FD4E8-891E-42F3-9400-5DE1E515CEE2}">
      <dsp:nvSpPr>
        <dsp:cNvPr id="0" name=""/>
        <dsp:cNvSpPr/>
      </dsp:nvSpPr>
      <dsp:spPr>
        <a:xfrm>
          <a:off x="230181" y="1285059"/>
          <a:ext cx="418511" cy="418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45340-66C7-434E-A2B9-2BB85F2ECA01}">
      <dsp:nvSpPr>
        <dsp:cNvPr id="0" name=""/>
        <dsp:cNvSpPr/>
      </dsp:nvSpPr>
      <dsp:spPr>
        <a:xfrm>
          <a:off x="878873" y="1113850"/>
          <a:ext cx="5990634" cy="76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32" tIns="80532" rIns="80532" bIns="80532" numCol="1" spcCol="1270" anchor="ctr" anchorCtr="0">
          <a:noAutofit/>
        </a:bodyPr>
        <a:lstStyle/>
        <a:p>
          <a:pPr marL="0" lvl="0" indent="0" algn="l" defTabSz="622300">
            <a:lnSpc>
              <a:spcPct val="100000"/>
            </a:lnSpc>
            <a:spcBef>
              <a:spcPct val="0"/>
            </a:spcBef>
            <a:spcAft>
              <a:spcPct val="35000"/>
            </a:spcAft>
            <a:buNone/>
          </a:pPr>
          <a:r>
            <a:rPr lang="en-US" sz="1400" b="1" kern="1200" dirty="0"/>
            <a:t>Clearance Confirmation Email = CLPS Department Clearance</a:t>
          </a:r>
          <a:endParaRPr lang="en-US" sz="1400" kern="1200" dirty="0"/>
        </a:p>
      </dsp:txBody>
      <dsp:txXfrm>
        <a:off x="878873" y="1113850"/>
        <a:ext cx="5990634" cy="760929"/>
      </dsp:txXfrm>
    </dsp:sp>
    <dsp:sp modelId="{5586F2C5-896B-47A4-9209-E25A6E45D845}">
      <dsp:nvSpPr>
        <dsp:cNvPr id="0" name=""/>
        <dsp:cNvSpPr/>
      </dsp:nvSpPr>
      <dsp:spPr>
        <a:xfrm>
          <a:off x="0" y="2065012"/>
          <a:ext cx="6869508" cy="7609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86000-E51D-469B-959D-788E56149173}">
      <dsp:nvSpPr>
        <dsp:cNvPr id="0" name=""/>
        <dsp:cNvSpPr/>
      </dsp:nvSpPr>
      <dsp:spPr>
        <a:xfrm>
          <a:off x="230181" y="2236221"/>
          <a:ext cx="418511" cy="418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0E242-8845-43B9-B9D5-FC8C5461D7B8}">
      <dsp:nvSpPr>
        <dsp:cNvPr id="0" name=""/>
        <dsp:cNvSpPr/>
      </dsp:nvSpPr>
      <dsp:spPr>
        <a:xfrm>
          <a:off x="878873" y="2065012"/>
          <a:ext cx="5990634" cy="76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32" tIns="80532" rIns="80532" bIns="80532" numCol="1" spcCol="1270" anchor="ctr" anchorCtr="0">
          <a:noAutofit/>
        </a:bodyPr>
        <a:lstStyle/>
        <a:p>
          <a:pPr marL="0" lvl="0" indent="0" algn="l" defTabSz="622300">
            <a:lnSpc>
              <a:spcPct val="100000"/>
            </a:lnSpc>
            <a:spcBef>
              <a:spcPct val="0"/>
            </a:spcBef>
            <a:spcAft>
              <a:spcPct val="35000"/>
            </a:spcAft>
            <a:buNone/>
          </a:pPr>
          <a:r>
            <a:rPr lang="en-US" sz="1400" kern="1200"/>
            <a:t>Sent from: </a:t>
          </a:r>
          <a:r>
            <a:rPr lang="en-US" sz="1400" b="1" kern="1200"/>
            <a:t>clpsbsnu@wgu.edu</a:t>
          </a:r>
          <a:r>
            <a:rPr lang="en-US" sz="1400" kern="1200"/>
            <a:t>.</a:t>
          </a:r>
        </a:p>
      </dsp:txBody>
      <dsp:txXfrm>
        <a:off x="878873" y="2065012"/>
        <a:ext cx="5990634" cy="760929"/>
      </dsp:txXfrm>
    </dsp:sp>
    <dsp:sp modelId="{B0795EA7-9490-4B15-941A-59A1C48029C9}">
      <dsp:nvSpPr>
        <dsp:cNvPr id="0" name=""/>
        <dsp:cNvSpPr/>
      </dsp:nvSpPr>
      <dsp:spPr>
        <a:xfrm>
          <a:off x="0" y="3016173"/>
          <a:ext cx="6869508" cy="7609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B94E0-BC15-4881-9DD0-823A8F6524FE}">
      <dsp:nvSpPr>
        <dsp:cNvPr id="0" name=""/>
        <dsp:cNvSpPr/>
      </dsp:nvSpPr>
      <dsp:spPr>
        <a:xfrm>
          <a:off x="230181" y="3187383"/>
          <a:ext cx="418511" cy="418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550BF-BAD0-4AC8-832C-0496285BB7F5}">
      <dsp:nvSpPr>
        <dsp:cNvPr id="0" name=""/>
        <dsp:cNvSpPr/>
      </dsp:nvSpPr>
      <dsp:spPr>
        <a:xfrm>
          <a:off x="878873" y="3016173"/>
          <a:ext cx="5990634" cy="76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32" tIns="80532" rIns="80532" bIns="80532" numCol="1" spcCol="1270" anchor="ctr" anchorCtr="0">
          <a:noAutofit/>
        </a:bodyPr>
        <a:lstStyle/>
        <a:p>
          <a:pPr marL="0" lvl="0" indent="0" algn="l" defTabSz="622300">
            <a:lnSpc>
              <a:spcPct val="100000"/>
            </a:lnSpc>
            <a:spcBef>
              <a:spcPct val="0"/>
            </a:spcBef>
            <a:spcAft>
              <a:spcPct val="35000"/>
            </a:spcAft>
            <a:buNone/>
          </a:pPr>
          <a:r>
            <a:rPr lang="en-US" sz="1400" kern="1200" dirty="0"/>
            <a:t>Recipients: </a:t>
          </a:r>
          <a:r>
            <a:rPr lang="en-US" sz="1400" b="1" kern="1200" dirty="0"/>
            <a:t>Student, Preceptor, and Mentor</a:t>
          </a:r>
          <a:r>
            <a:rPr lang="en-US" sz="1400" kern="1200" dirty="0"/>
            <a:t>.</a:t>
          </a:r>
        </a:p>
      </dsp:txBody>
      <dsp:txXfrm>
        <a:off x="878873" y="3016173"/>
        <a:ext cx="5990634" cy="760929"/>
      </dsp:txXfrm>
    </dsp:sp>
    <dsp:sp modelId="{4339B226-654E-4B24-9D02-73EA33144DCC}">
      <dsp:nvSpPr>
        <dsp:cNvPr id="0" name=""/>
        <dsp:cNvSpPr/>
      </dsp:nvSpPr>
      <dsp:spPr>
        <a:xfrm>
          <a:off x="0" y="3967335"/>
          <a:ext cx="6869508" cy="7609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E31BD-F1AF-4B20-B627-045529888D15}">
      <dsp:nvSpPr>
        <dsp:cNvPr id="0" name=""/>
        <dsp:cNvSpPr/>
      </dsp:nvSpPr>
      <dsp:spPr>
        <a:xfrm>
          <a:off x="230181" y="4138544"/>
          <a:ext cx="418511" cy="418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BB353-ADA1-4A30-83B7-E85F212CEC36}">
      <dsp:nvSpPr>
        <dsp:cNvPr id="0" name=""/>
        <dsp:cNvSpPr/>
      </dsp:nvSpPr>
      <dsp:spPr>
        <a:xfrm>
          <a:off x="878873" y="3967335"/>
          <a:ext cx="5990634" cy="76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32" tIns="80532" rIns="80532" bIns="80532" numCol="1" spcCol="1270" anchor="ctr" anchorCtr="0">
          <a:noAutofit/>
        </a:bodyPr>
        <a:lstStyle/>
        <a:p>
          <a:pPr marL="0" lvl="0" indent="0" algn="l" defTabSz="622300">
            <a:lnSpc>
              <a:spcPct val="100000"/>
            </a:lnSpc>
            <a:spcBef>
              <a:spcPct val="0"/>
            </a:spcBef>
            <a:spcAft>
              <a:spcPct val="35000"/>
            </a:spcAft>
            <a:buNone/>
          </a:pPr>
          <a:r>
            <a:rPr lang="en-US" sz="1400" kern="1200" dirty="0"/>
            <a:t>This  email officially clears you to </a:t>
          </a:r>
          <a:r>
            <a:rPr lang="en-US" sz="1400" b="1" kern="1200" dirty="0"/>
            <a:t>begin your Field Experience </a:t>
          </a:r>
          <a:r>
            <a:rPr lang="en-US" sz="1400" kern="1200" dirty="0"/>
            <a:t>once you field experience is in your current term and you are actively enrolled in the course.</a:t>
          </a:r>
        </a:p>
      </dsp:txBody>
      <dsp:txXfrm>
        <a:off x="878873" y="3967335"/>
        <a:ext cx="5990634" cy="76092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706FC-5B68-4A9A-8956-5DAF0412D99E}"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79946-07E2-47BA-B43C-0732613960A9}" type="slidenum">
              <a:rPr lang="en-US" smtClean="0"/>
              <a:t>‹#›</a:t>
            </a:fld>
            <a:endParaRPr lang="en-US"/>
          </a:p>
        </p:txBody>
      </p:sp>
    </p:spTree>
    <p:extLst>
      <p:ext uri="{BB962C8B-B14F-4D97-AF65-F5344CB8AC3E}">
        <p14:creationId xmlns:p14="http://schemas.microsoft.com/office/powerpoint/2010/main" val="374153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68159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569" y="4400550"/>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197131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569" y="4400550"/>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54464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279969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16B71-09F2-4725-B55B-8135BDB81823}" type="slidenum">
              <a:rPr lang="en-US" smtClean="0"/>
              <a:t>15</a:t>
            </a:fld>
            <a:endParaRPr lang="en-US"/>
          </a:p>
        </p:txBody>
      </p:sp>
    </p:spTree>
    <p:extLst>
      <p:ext uri="{BB962C8B-B14F-4D97-AF65-F5344CB8AC3E}">
        <p14:creationId xmlns:p14="http://schemas.microsoft.com/office/powerpoint/2010/main" val="83700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104367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333948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D3047-E72B-9569-86D7-D1AD6EB3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A795C-F791-0FCD-4475-081F6BCE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060AC-0824-BB3C-DE3C-C456F34B74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329C57-BC9A-203E-D25B-2A88D9AACE3E}"/>
              </a:ext>
            </a:extLst>
          </p:cNvPr>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420141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65A0E-D9A3-3F74-42CC-DE451806F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8E6BC-07CB-ED58-0C40-CFECFF7FB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09F31-2FB7-82C0-1AFA-8B8B2033E9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72D991-F594-7AFC-8C10-141F3401FD66}"/>
              </a:ext>
            </a:extLst>
          </p:cNvPr>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94291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EE6B-FE1A-B0F6-90E6-BB7FE1CE2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CF9F9-5419-D612-466C-12A97A925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B5DC8-C03A-2F56-294F-DC64FDEEC5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5EAE9C-387E-1F55-5F6B-61078768D7BA}"/>
              </a:ext>
            </a:extLst>
          </p:cNvPr>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210473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77561-4859-D445-ABF8-186B52E1EF9B}" type="slidenum">
              <a:rPr lang="en-US" smtClean="0"/>
              <a:t>22</a:t>
            </a:fld>
            <a:endParaRPr lang="en-US"/>
          </a:p>
        </p:txBody>
      </p:sp>
    </p:spTree>
    <p:extLst>
      <p:ext uri="{BB962C8B-B14F-4D97-AF65-F5344CB8AC3E}">
        <p14:creationId xmlns:p14="http://schemas.microsoft.com/office/powerpoint/2010/main" val="52584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16B71-09F2-4725-B55B-8135BDB81823}" type="slidenum">
              <a:rPr lang="en-US" smtClean="0"/>
              <a:t>3</a:t>
            </a:fld>
            <a:endParaRPr lang="en-US"/>
          </a:p>
        </p:txBody>
      </p:sp>
    </p:spTree>
    <p:extLst>
      <p:ext uri="{BB962C8B-B14F-4D97-AF65-F5344CB8AC3E}">
        <p14:creationId xmlns:p14="http://schemas.microsoft.com/office/powerpoint/2010/main" val="83700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158588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126374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245499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2907347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FA71-E77B-A5C0-CE99-39CCBDF02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3A0F8-6AEF-DD94-72BE-5AC3BFDBD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F69EB-BD64-E81C-F116-A890AC6B30BF}"/>
              </a:ext>
            </a:extLst>
          </p:cNvPr>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3BD5D581-8382-5847-6D2C-86901680CFB6}"/>
              </a:ext>
            </a:extLst>
          </p:cNvPr>
          <p:cNvSpPr>
            <a:spLocks noGrp="1"/>
          </p:cNvSpPr>
          <p:nvPr>
            <p:ph type="sldNum" sz="quarter" idx="10"/>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217537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36</a:t>
            </a:fld>
            <a:endParaRPr lang="en-US"/>
          </a:p>
        </p:txBody>
      </p:sp>
    </p:spTree>
    <p:extLst>
      <p:ext uri="{BB962C8B-B14F-4D97-AF65-F5344CB8AC3E}">
        <p14:creationId xmlns:p14="http://schemas.microsoft.com/office/powerpoint/2010/main" val="1815255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endParaRPr lang="en-US" sz="1800" b="0" i="0">
              <a:solidFill>
                <a:srgbClr val="444444"/>
              </a:solidFill>
              <a:effectLst/>
              <a:latin typeface="Arial" panose="020B0604020202020204" pitchFamily="34" charset="0"/>
            </a:endParaRPr>
          </a:p>
          <a:p>
            <a:endParaRPr lang="en-US">
              <a:cs typeface="Calibri"/>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45016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243819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4205-E174-D39F-3859-E31A4D36E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E4935-C2F7-3EF4-9859-E8CF3FB17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9D416-C7EB-1006-DEBB-B3EB6E755716}"/>
              </a:ext>
            </a:extLst>
          </p:cNvPr>
          <p:cNvSpPr>
            <a:spLocks noGrp="1"/>
          </p:cNvSpPr>
          <p:nvPr>
            <p:ph type="body" idx="1"/>
          </p:nvPr>
        </p:nvSpPr>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DD5BDC8E-FD82-06E8-E05E-F3AF98037E3F}"/>
              </a:ext>
            </a:extLst>
          </p:cNvPr>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220197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371397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45061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 </a:t>
            </a:r>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1036858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52466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60908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F0DC-8CB7-4353-A1BA-75FC5AE3B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1BE80C-05C0-44C2-971D-3798691BF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BE89B-5AA9-462C-9930-5922D52A5170}"/>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E9515313-9498-49FA-A227-067C34384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ACC3D-448D-4BD1-993F-39727B166F04}"/>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165361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3546-2398-4D82-90FF-41C19D847C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806F0B-69B1-4773-93BE-E3B1BADAA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9356F-C4BF-4A9E-A730-929369AB1046}"/>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E9802134-5E02-453B-9F6B-4F5FAEA00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38258-103C-4212-AAC1-38ECDFF4061F}"/>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29314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57C80C-9E01-4C19-919A-8C65FBDE6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1F5C87-35B6-40C4-874C-0F0005C9E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3A122-13CE-4BBD-8CFA-33450A19D943}"/>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E4BB34BB-8F15-4819-8EAB-4171DC0EB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85505-B41C-4A0E-B771-DEE09A6F3EFA}"/>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219304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7674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Photo_Subhead">
    <p:bg>
      <p:bgPr>
        <a:solidFill>
          <a:srgbClr val="F9FAFA"/>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5174A6-0277-A149-ACEF-E416138B6A9B}"/>
              </a:ext>
            </a:extLst>
          </p:cNvPr>
          <p:cNvSpPr>
            <a:spLocks noGrp="1"/>
          </p:cNvSpPr>
          <p:nvPr>
            <p:ph type="pic" sz="quarter" idx="14" hasCustomPrompt="1"/>
          </p:nvPr>
        </p:nvSpPr>
        <p:spPr>
          <a:xfrm>
            <a:off x="6697665" y="0"/>
            <a:ext cx="5494337" cy="6858000"/>
          </a:xfrm>
        </p:spPr>
        <p:txBody>
          <a:bodyPr anchor="ctr"/>
          <a:lstStyle>
            <a:lvl1pPr marL="0" indent="0" algn="ctr">
              <a:buNone/>
              <a:defRPr/>
            </a:lvl1pPr>
          </a:lstStyle>
          <a:p>
            <a:r>
              <a:rPr lang="en-US"/>
              <a:t>INSERT PHOTO HERE</a:t>
            </a:r>
          </a:p>
        </p:txBody>
      </p:sp>
      <p:sp>
        <p:nvSpPr>
          <p:cNvPr id="9" name="Google Shape;32;p6">
            <a:extLst>
              <a:ext uri="{FF2B5EF4-FFF2-40B4-BE49-F238E27FC236}">
                <a16:creationId xmlns:a16="http://schemas.microsoft.com/office/drawing/2014/main" id="{159A081C-28F4-7642-87E9-118606D51E35}"/>
              </a:ext>
            </a:extLst>
          </p:cNvPr>
          <p:cNvSpPr/>
          <p:nvPr userDrawn="1"/>
        </p:nvSpPr>
        <p:spPr>
          <a:xfrm>
            <a:off x="6697013" y="0"/>
            <a:ext cx="5494987" cy="6858000"/>
          </a:xfrm>
          <a:prstGeom prst="rect">
            <a:avLst/>
          </a:prstGeom>
          <a:solidFill>
            <a:schemeClr val="bg1">
              <a:lumMod val="85000"/>
              <a:alpha val="7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1"/>
          </a:p>
        </p:txBody>
      </p:sp>
      <p:sp>
        <p:nvSpPr>
          <p:cNvPr id="2" name="Title 1">
            <a:extLst>
              <a:ext uri="{FF2B5EF4-FFF2-40B4-BE49-F238E27FC236}">
                <a16:creationId xmlns:a16="http://schemas.microsoft.com/office/drawing/2014/main" id="{F4DBF40E-FE11-E340-8D0B-0401174AA306}"/>
              </a:ext>
            </a:extLst>
          </p:cNvPr>
          <p:cNvSpPr>
            <a:spLocks noGrp="1"/>
          </p:cNvSpPr>
          <p:nvPr>
            <p:ph type="title" hasCustomPrompt="1"/>
          </p:nvPr>
        </p:nvSpPr>
        <p:spPr>
          <a:xfrm>
            <a:off x="363632" y="661340"/>
            <a:ext cx="6114446" cy="580805"/>
          </a:xfrm>
        </p:spPr>
        <p:txBody>
          <a:bodyPr>
            <a:noAutofit/>
          </a:bodyPr>
          <a:lstStyle>
            <a:lvl1pPr>
              <a:defRPr sz="3600" b="1" i="0">
                <a:solidFill>
                  <a:srgbClr val="003057"/>
                </a:solidFill>
                <a:latin typeface="Arial Narrow" panose="020B0604020202020204" pitchFamily="34" charset="0"/>
                <a:cs typeface="Arial Narrow" panose="020B0604020202020204" pitchFamily="34" charset="0"/>
              </a:defRPr>
            </a:lvl1pPr>
          </a:lstStyle>
          <a:p>
            <a:r>
              <a:rPr lang="en-US"/>
              <a:t>CLICK TO EDIT MASTER STYLE</a:t>
            </a:r>
          </a:p>
        </p:txBody>
      </p:sp>
      <p:sp>
        <p:nvSpPr>
          <p:cNvPr id="5" name="Footer Placeholder 4">
            <a:extLst>
              <a:ext uri="{FF2B5EF4-FFF2-40B4-BE49-F238E27FC236}">
                <a16:creationId xmlns:a16="http://schemas.microsoft.com/office/drawing/2014/main" id="{0FC3A624-21C6-3C4C-B536-DB4D61E233BA}"/>
              </a:ext>
            </a:extLst>
          </p:cNvPr>
          <p:cNvSpPr>
            <a:spLocks noGrp="1"/>
          </p:cNvSpPr>
          <p:nvPr>
            <p:ph type="ftr" sz="quarter" idx="11"/>
          </p:nvPr>
        </p:nvSpPr>
        <p:spPr>
          <a:xfrm>
            <a:off x="4664334" y="6301800"/>
            <a:ext cx="6619367" cy="365125"/>
          </a:xfrm>
        </p:spPr>
        <p:txBody>
          <a:bodyPr/>
          <a:lstStyle>
            <a:lvl1pPr algn="r">
              <a:defRPr sz="800">
                <a:solidFill>
                  <a:srgbClr val="003057"/>
                </a:solidFill>
                <a:latin typeface="Arial" panose="020B0604020202020204" pitchFamily="34" charset="0"/>
                <a:cs typeface="Arial" panose="020B0604020202020204" pitchFamily="34" charset="0"/>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A65007B0-B9FB-5D41-9074-A71AFC105DB4}"/>
              </a:ext>
            </a:extLst>
          </p:cNvPr>
          <p:cNvSpPr>
            <a:spLocks noGrp="1"/>
          </p:cNvSpPr>
          <p:nvPr>
            <p:ph type="sldNum" sz="quarter" idx="12"/>
          </p:nvPr>
        </p:nvSpPr>
        <p:spPr>
          <a:xfrm>
            <a:off x="11477663" y="6301800"/>
            <a:ext cx="398191" cy="365125"/>
          </a:xfrm>
        </p:spPr>
        <p:txBody>
          <a:bodyPr/>
          <a:lstStyle>
            <a:lvl1pPr>
              <a:defRPr sz="800">
                <a:solidFill>
                  <a:srgbClr val="003057"/>
                </a:solidFill>
                <a:latin typeface="Arial" panose="020B0604020202020204" pitchFamily="34" charset="0"/>
                <a:cs typeface="Arial" panose="020B0604020202020204" pitchFamily="34" charset="0"/>
              </a:defRPr>
            </a:lvl1pPr>
          </a:lstStyle>
          <a:p>
            <a:pPr algn="l"/>
            <a:fld id="{4BEC822D-BB86-4A44-9AEF-88CB4FF3EADA}" type="slidenum">
              <a:rPr lang="en-US" smtClean="0"/>
              <a:pPr algn="l"/>
              <a:t>‹#›</a:t>
            </a:fld>
            <a:endParaRPr lang="en-US"/>
          </a:p>
        </p:txBody>
      </p:sp>
      <p:cxnSp>
        <p:nvCxnSpPr>
          <p:cNvPr id="8" name="Straight Connector 7">
            <a:extLst>
              <a:ext uri="{FF2B5EF4-FFF2-40B4-BE49-F238E27FC236}">
                <a16:creationId xmlns:a16="http://schemas.microsoft.com/office/drawing/2014/main" id="{E5F4DC9F-A908-754B-8F6A-47B178347C08}"/>
              </a:ext>
            </a:extLst>
          </p:cNvPr>
          <p:cNvCxnSpPr>
            <a:cxnSpLocks/>
          </p:cNvCxnSpPr>
          <p:nvPr userDrawn="1"/>
        </p:nvCxnSpPr>
        <p:spPr>
          <a:xfrm>
            <a:off x="11368533" y="6400247"/>
            <a:ext cx="0" cy="177851"/>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2CAC6EC8-9A08-8C40-9EA5-06FC4413EF96}"/>
              </a:ext>
            </a:extLst>
          </p:cNvPr>
          <p:cNvSpPr>
            <a:spLocks noGrp="1"/>
          </p:cNvSpPr>
          <p:nvPr>
            <p:ph idx="1" hasCustomPrompt="1"/>
          </p:nvPr>
        </p:nvSpPr>
        <p:spPr>
          <a:xfrm>
            <a:off x="363632" y="1514611"/>
            <a:ext cx="6114446" cy="468736"/>
          </a:xfrm>
          <a:prstGeom prst="rect">
            <a:avLst/>
          </a:prstGeom>
        </p:spPr>
        <p:txBody>
          <a:bodyPr vert="horz" lIns="91440" tIns="45720" rIns="91440" bIns="45720" rtlCol="0">
            <a:normAutofit/>
          </a:bodyPr>
          <a:lstStyle>
            <a:lvl1pPr marL="0" indent="0">
              <a:buNone/>
              <a:defRPr b="1" i="0">
                <a:solidFill>
                  <a:srgbClr val="003057"/>
                </a:solidFill>
                <a:latin typeface="Arial Narrow" panose="020B0604020202020204" pitchFamily="34" charset="0"/>
                <a:cs typeface="Arial Narrow" panose="020B0604020202020204" pitchFamily="34" charset="0"/>
              </a:defRPr>
            </a:lvl1pPr>
            <a:lvl2pPr marL="230181" indent="0">
              <a:buNone/>
              <a:tabLst/>
              <a:defRPr sz="2000">
                <a:solidFill>
                  <a:srgbClr val="0F8399"/>
                </a:solidFill>
              </a:defRPr>
            </a:lvl2pPr>
            <a:lvl3pPr marL="742932" indent="-282568">
              <a:tabLst/>
              <a:defRPr sz="1800">
                <a:solidFill>
                  <a:srgbClr val="0F8399"/>
                </a:solidFill>
              </a:defRPr>
            </a:lvl3pPr>
            <a:lvl4pPr marL="922316" indent="-179384">
              <a:tabLst/>
              <a:defRPr sz="1600">
                <a:solidFill>
                  <a:srgbClr val="0F8399"/>
                </a:solidFill>
              </a:defRPr>
            </a:lvl4pPr>
            <a:lvl5pPr marL="1154084" indent="-231769">
              <a:tabLst/>
              <a:defRPr sz="1600">
                <a:solidFill>
                  <a:srgbClr val="0F8399"/>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F91C138A-B7DB-194E-BDFB-04F7150BAF8D}"/>
              </a:ext>
            </a:extLst>
          </p:cNvPr>
          <p:cNvSpPr>
            <a:spLocks noGrp="1"/>
          </p:cNvSpPr>
          <p:nvPr>
            <p:ph type="body" sz="quarter" idx="13"/>
          </p:nvPr>
        </p:nvSpPr>
        <p:spPr>
          <a:xfrm>
            <a:off x="363538" y="2151065"/>
            <a:ext cx="6114535" cy="3914775"/>
          </a:xfrm>
        </p:spPr>
        <p:txBody>
          <a:bodyPr/>
          <a:lstStyle>
            <a:lvl1pPr>
              <a:defRPr sz="2400">
                <a:solidFill>
                  <a:schemeClr val="bg2">
                    <a:lumMod val="25000"/>
                  </a:schemeClr>
                </a:solidFill>
              </a:defRPr>
            </a:lvl1pPr>
            <a:lvl2pPr>
              <a:defRPr sz="2000">
                <a:solidFill>
                  <a:schemeClr val="bg2">
                    <a:lumMod val="25000"/>
                  </a:schemeClr>
                </a:solidFill>
              </a:defRPr>
            </a:lvl2pPr>
            <a:lvl3pPr>
              <a:defRPr sz="1800">
                <a:solidFill>
                  <a:schemeClr val="bg2">
                    <a:lumMod val="25000"/>
                  </a:schemeClr>
                </a:solidFill>
              </a:defRPr>
            </a:lvl3pPr>
            <a:lvl4pPr>
              <a:defRPr sz="1600">
                <a:solidFill>
                  <a:schemeClr val="bg2">
                    <a:lumMod val="25000"/>
                  </a:schemeClr>
                </a:solidFill>
              </a:defRPr>
            </a:lvl4pPr>
            <a:lvl5pP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E37EE5D-D0E3-424B-D347-F5CDAFDAE44C}"/>
              </a:ext>
            </a:extLst>
          </p:cNvPr>
          <p:cNvPicPr>
            <a:picLocks noChangeAspect="1"/>
          </p:cNvPicPr>
          <p:nvPr userDrawn="1"/>
        </p:nvPicPr>
        <p:blipFill>
          <a:blip r:embed="rId2"/>
          <a:stretch>
            <a:fillRect/>
          </a:stretch>
        </p:blipFill>
        <p:spPr>
          <a:xfrm>
            <a:off x="185581" y="6246355"/>
            <a:ext cx="6619367" cy="500686"/>
          </a:xfrm>
          <a:prstGeom prst="rect">
            <a:avLst/>
          </a:prstGeom>
        </p:spPr>
      </p:pic>
    </p:spTree>
    <p:extLst>
      <p:ext uri="{BB962C8B-B14F-4D97-AF65-F5344CB8AC3E}">
        <p14:creationId xmlns:p14="http://schemas.microsoft.com/office/powerpoint/2010/main" val="219348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Photo">
    <p:bg>
      <p:bgPr>
        <a:solidFill>
          <a:srgbClr val="F9FAFA"/>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5174A6-0277-A149-ACEF-E416138B6A9B}"/>
              </a:ext>
            </a:extLst>
          </p:cNvPr>
          <p:cNvSpPr>
            <a:spLocks noGrp="1"/>
          </p:cNvSpPr>
          <p:nvPr>
            <p:ph type="pic" sz="quarter" idx="14" hasCustomPrompt="1"/>
          </p:nvPr>
        </p:nvSpPr>
        <p:spPr>
          <a:xfrm>
            <a:off x="6697665" y="0"/>
            <a:ext cx="5494337" cy="6858000"/>
          </a:xfrm>
        </p:spPr>
        <p:txBody>
          <a:bodyPr anchor="ctr"/>
          <a:lstStyle>
            <a:lvl1pPr marL="0" indent="0" algn="ctr">
              <a:buNone/>
              <a:defRPr/>
            </a:lvl1pPr>
          </a:lstStyle>
          <a:p>
            <a:r>
              <a:rPr lang="en-US"/>
              <a:t>INSERT PHOTO HERE</a:t>
            </a:r>
          </a:p>
        </p:txBody>
      </p:sp>
      <p:sp>
        <p:nvSpPr>
          <p:cNvPr id="9" name="Google Shape;32;p6">
            <a:extLst>
              <a:ext uri="{FF2B5EF4-FFF2-40B4-BE49-F238E27FC236}">
                <a16:creationId xmlns:a16="http://schemas.microsoft.com/office/drawing/2014/main" id="{159A081C-28F4-7642-87E9-118606D51E35}"/>
              </a:ext>
            </a:extLst>
          </p:cNvPr>
          <p:cNvSpPr/>
          <p:nvPr userDrawn="1"/>
        </p:nvSpPr>
        <p:spPr>
          <a:xfrm>
            <a:off x="6697013" y="0"/>
            <a:ext cx="5494987" cy="6858000"/>
          </a:xfrm>
          <a:prstGeom prst="rect">
            <a:avLst/>
          </a:prstGeom>
          <a:solidFill>
            <a:schemeClr val="bg1">
              <a:lumMod val="85000"/>
              <a:alpha val="7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1"/>
          </a:p>
        </p:txBody>
      </p:sp>
      <p:sp>
        <p:nvSpPr>
          <p:cNvPr id="2" name="Title 1">
            <a:extLst>
              <a:ext uri="{FF2B5EF4-FFF2-40B4-BE49-F238E27FC236}">
                <a16:creationId xmlns:a16="http://schemas.microsoft.com/office/drawing/2014/main" id="{F4DBF40E-FE11-E340-8D0B-0401174AA306}"/>
              </a:ext>
            </a:extLst>
          </p:cNvPr>
          <p:cNvSpPr>
            <a:spLocks noGrp="1"/>
          </p:cNvSpPr>
          <p:nvPr>
            <p:ph type="title" hasCustomPrompt="1"/>
          </p:nvPr>
        </p:nvSpPr>
        <p:spPr>
          <a:xfrm>
            <a:off x="363632" y="661340"/>
            <a:ext cx="6114446" cy="580805"/>
          </a:xfrm>
        </p:spPr>
        <p:txBody>
          <a:bodyPr>
            <a:noAutofit/>
          </a:bodyPr>
          <a:lstStyle>
            <a:lvl1pPr>
              <a:defRPr sz="3600" b="1" i="0">
                <a:solidFill>
                  <a:srgbClr val="003057"/>
                </a:solidFill>
                <a:latin typeface="Arial Narrow" panose="020B0604020202020204" pitchFamily="34" charset="0"/>
                <a:cs typeface="Arial Narrow" panose="020B0604020202020204" pitchFamily="34" charset="0"/>
              </a:defRPr>
            </a:lvl1pPr>
          </a:lstStyle>
          <a:p>
            <a:r>
              <a:rPr lang="en-US"/>
              <a:t>CLICK TO EDIT MASTER STYLE</a:t>
            </a:r>
          </a:p>
        </p:txBody>
      </p:sp>
      <p:sp>
        <p:nvSpPr>
          <p:cNvPr id="5" name="Footer Placeholder 4">
            <a:extLst>
              <a:ext uri="{FF2B5EF4-FFF2-40B4-BE49-F238E27FC236}">
                <a16:creationId xmlns:a16="http://schemas.microsoft.com/office/drawing/2014/main" id="{0FC3A624-21C6-3C4C-B536-DB4D61E233BA}"/>
              </a:ext>
            </a:extLst>
          </p:cNvPr>
          <p:cNvSpPr>
            <a:spLocks noGrp="1"/>
          </p:cNvSpPr>
          <p:nvPr>
            <p:ph type="ftr" sz="quarter" idx="11"/>
          </p:nvPr>
        </p:nvSpPr>
        <p:spPr>
          <a:xfrm>
            <a:off x="4664334" y="6301800"/>
            <a:ext cx="6619367" cy="365125"/>
          </a:xfrm>
        </p:spPr>
        <p:txBody>
          <a:bodyPr/>
          <a:lstStyle>
            <a:lvl1pPr algn="r">
              <a:defRPr sz="800">
                <a:solidFill>
                  <a:srgbClr val="003057"/>
                </a:solidFill>
                <a:latin typeface="Arial" panose="020B0604020202020204" pitchFamily="34" charset="0"/>
                <a:cs typeface="Arial" panose="020B0604020202020204" pitchFamily="34" charset="0"/>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A65007B0-B9FB-5D41-9074-A71AFC105DB4}"/>
              </a:ext>
            </a:extLst>
          </p:cNvPr>
          <p:cNvSpPr>
            <a:spLocks noGrp="1"/>
          </p:cNvSpPr>
          <p:nvPr>
            <p:ph type="sldNum" sz="quarter" idx="12"/>
          </p:nvPr>
        </p:nvSpPr>
        <p:spPr>
          <a:xfrm>
            <a:off x="11477663" y="6301800"/>
            <a:ext cx="398191" cy="365125"/>
          </a:xfrm>
        </p:spPr>
        <p:txBody>
          <a:bodyPr/>
          <a:lstStyle>
            <a:lvl1pPr>
              <a:defRPr sz="800">
                <a:solidFill>
                  <a:srgbClr val="003057"/>
                </a:solidFill>
                <a:latin typeface="Arial" panose="020B0604020202020204" pitchFamily="34" charset="0"/>
                <a:cs typeface="Arial" panose="020B0604020202020204" pitchFamily="34" charset="0"/>
              </a:defRPr>
            </a:lvl1pPr>
          </a:lstStyle>
          <a:p>
            <a:pPr algn="l"/>
            <a:fld id="{4BEC822D-BB86-4A44-9AEF-88CB4FF3EADA}" type="slidenum">
              <a:rPr lang="en-US" smtClean="0"/>
              <a:pPr algn="l"/>
              <a:t>‹#›</a:t>
            </a:fld>
            <a:endParaRPr lang="en-US"/>
          </a:p>
        </p:txBody>
      </p:sp>
      <p:cxnSp>
        <p:nvCxnSpPr>
          <p:cNvPr id="8" name="Straight Connector 7">
            <a:extLst>
              <a:ext uri="{FF2B5EF4-FFF2-40B4-BE49-F238E27FC236}">
                <a16:creationId xmlns:a16="http://schemas.microsoft.com/office/drawing/2014/main" id="{E5F4DC9F-A908-754B-8F6A-47B178347C08}"/>
              </a:ext>
            </a:extLst>
          </p:cNvPr>
          <p:cNvCxnSpPr>
            <a:cxnSpLocks/>
          </p:cNvCxnSpPr>
          <p:nvPr userDrawn="1"/>
        </p:nvCxnSpPr>
        <p:spPr>
          <a:xfrm>
            <a:off x="11368533" y="6400247"/>
            <a:ext cx="0" cy="177851"/>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F91C138A-B7DB-194E-BDFB-04F7150BAF8D}"/>
              </a:ext>
            </a:extLst>
          </p:cNvPr>
          <p:cNvSpPr>
            <a:spLocks noGrp="1"/>
          </p:cNvSpPr>
          <p:nvPr>
            <p:ph type="body" sz="quarter" idx="13"/>
          </p:nvPr>
        </p:nvSpPr>
        <p:spPr>
          <a:xfrm>
            <a:off x="363539" y="1514611"/>
            <a:ext cx="5732462" cy="4551229"/>
          </a:xfrm>
        </p:spPr>
        <p:txBody>
          <a:bodyPr/>
          <a:lstStyle>
            <a:lvl1pPr>
              <a:defRPr sz="2400">
                <a:solidFill>
                  <a:schemeClr val="bg2">
                    <a:lumMod val="25000"/>
                  </a:schemeClr>
                </a:solidFill>
              </a:defRPr>
            </a:lvl1pPr>
            <a:lvl2pPr>
              <a:defRPr sz="2000">
                <a:solidFill>
                  <a:schemeClr val="bg2">
                    <a:lumMod val="25000"/>
                  </a:schemeClr>
                </a:solidFill>
              </a:defRPr>
            </a:lvl2pPr>
            <a:lvl3pPr>
              <a:defRPr sz="1800">
                <a:solidFill>
                  <a:schemeClr val="bg2">
                    <a:lumMod val="25000"/>
                  </a:schemeClr>
                </a:solidFill>
              </a:defRPr>
            </a:lvl3pPr>
            <a:lvl4pPr>
              <a:defRPr sz="1600">
                <a:solidFill>
                  <a:schemeClr val="bg2">
                    <a:lumMod val="25000"/>
                  </a:schemeClr>
                </a:solidFill>
              </a:defRPr>
            </a:lvl4pPr>
            <a:lvl5pP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2726E5-43F2-4984-4AC1-E15A8C14E558}"/>
              </a:ext>
            </a:extLst>
          </p:cNvPr>
          <p:cNvPicPr>
            <a:picLocks noChangeAspect="1"/>
          </p:cNvPicPr>
          <p:nvPr userDrawn="1"/>
        </p:nvPicPr>
        <p:blipFill>
          <a:blip r:embed="rId2"/>
          <a:stretch>
            <a:fillRect/>
          </a:stretch>
        </p:blipFill>
        <p:spPr>
          <a:xfrm>
            <a:off x="185581" y="6246355"/>
            <a:ext cx="6619367" cy="500686"/>
          </a:xfrm>
          <a:prstGeom prst="rect">
            <a:avLst/>
          </a:prstGeom>
        </p:spPr>
      </p:pic>
    </p:spTree>
    <p:extLst>
      <p:ext uri="{BB962C8B-B14F-4D97-AF65-F5344CB8AC3E}">
        <p14:creationId xmlns:p14="http://schemas.microsoft.com/office/powerpoint/2010/main" val="1327228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Photo">
    <p:bg>
      <p:bgPr>
        <a:solidFill>
          <a:srgbClr val="F9FAFA"/>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5174A6-0277-A149-ACEF-E416138B6A9B}"/>
              </a:ext>
            </a:extLst>
          </p:cNvPr>
          <p:cNvSpPr>
            <a:spLocks noGrp="1"/>
          </p:cNvSpPr>
          <p:nvPr>
            <p:ph type="pic" sz="quarter" idx="14" hasCustomPrompt="1"/>
          </p:nvPr>
        </p:nvSpPr>
        <p:spPr>
          <a:xfrm>
            <a:off x="6697665" y="0"/>
            <a:ext cx="5494337" cy="6858000"/>
          </a:xfrm>
        </p:spPr>
        <p:txBody>
          <a:bodyPr anchor="ctr"/>
          <a:lstStyle>
            <a:lvl1pPr marL="0" indent="0" algn="ctr">
              <a:buNone/>
              <a:defRPr/>
            </a:lvl1pPr>
          </a:lstStyle>
          <a:p>
            <a:r>
              <a:rPr lang="en-US"/>
              <a:t>INSERT PHOTO HERE</a:t>
            </a:r>
          </a:p>
        </p:txBody>
      </p:sp>
      <p:sp>
        <p:nvSpPr>
          <p:cNvPr id="9" name="Google Shape;32;p6">
            <a:extLst>
              <a:ext uri="{FF2B5EF4-FFF2-40B4-BE49-F238E27FC236}">
                <a16:creationId xmlns:a16="http://schemas.microsoft.com/office/drawing/2014/main" id="{159A081C-28F4-7642-87E9-118606D51E35}"/>
              </a:ext>
            </a:extLst>
          </p:cNvPr>
          <p:cNvSpPr/>
          <p:nvPr userDrawn="1"/>
        </p:nvSpPr>
        <p:spPr>
          <a:xfrm>
            <a:off x="6697013" y="0"/>
            <a:ext cx="5494987" cy="6858000"/>
          </a:xfrm>
          <a:prstGeom prst="rect">
            <a:avLst/>
          </a:prstGeom>
          <a:solidFill>
            <a:schemeClr val="bg1">
              <a:lumMod val="85000"/>
              <a:alpha val="7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1"/>
          </a:p>
        </p:txBody>
      </p:sp>
      <p:sp>
        <p:nvSpPr>
          <p:cNvPr id="2" name="Title 1">
            <a:extLst>
              <a:ext uri="{FF2B5EF4-FFF2-40B4-BE49-F238E27FC236}">
                <a16:creationId xmlns:a16="http://schemas.microsoft.com/office/drawing/2014/main" id="{F4DBF40E-FE11-E340-8D0B-0401174AA306}"/>
              </a:ext>
            </a:extLst>
          </p:cNvPr>
          <p:cNvSpPr>
            <a:spLocks noGrp="1"/>
          </p:cNvSpPr>
          <p:nvPr>
            <p:ph type="title" hasCustomPrompt="1"/>
          </p:nvPr>
        </p:nvSpPr>
        <p:spPr>
          <a:xfrm>
            <a:off x="363632" y="661340"/>
            <a:ext cx="6114446" cy="580805"/>
          </a:xfrm>
        </p:spPr>
        <p:txBody>
          <a:bodyPr>
            <a:noAutofit/>
          </a:bodyPr>
          <a:lstStyle>
            <a:lvl1pPr>
              <a:defRPr sz="3600" b="1" i="0">
                <a:solidFill>
                  <a:srgbClr val="003057"/>
                </a:solidFill>
                <a:latin typeface="Arial Narrow" panose="020B0604020202020204" pitchFamily="34" charset="0"/>
                <a:cs typeface="Arial Narrow" panose="020B0604020202020204" pitchFamily="34" charset="0"/>
              </a:defRPr>
            </a:lvl1pPr>
          </a:lstStyle>
          <a:p>
            <a:r>
              <a:rPr lang="en-US"/>
              <a:t>CLICK TO EDIT MASTER STYLE</a:t>
            </a:r>
          </a:p>
        </p:txBody>
      </p:sp>
      <p:sp>
        <p:nvSpPr>
          <p:cNvPr id="5" name="Footer Placeholder 4">
            <a:extLst>
              <a:ext uri="{FF2B5EF4-FFF2-40B4-BE49-F238E27FC236}">
                <a16:creationId xmlns:a16="http://schemas.microsoft.com/office/drawing/2014/main" id="{0FC3A624-21C6-3C4C-B536-DB4D61E233BA}"/>
              </a:ext>
            </a:extLst>
          </p:cNvPr>
          <p:cNvSpPr>
            <a:spLocks noGrp="1"/>
          </p:cNvSpPr>
          <p:nvPr>
            <p:ph type="ftr" sz="quarter" idx="11"/>
          </p:nvPr>
        </p:nvSpPr>
        <p:spPr>
          <a:xfrm>
            <a:off x="4664334" y="6301800"/>
            <a:ext cx="6619367" cy="365125"/>
          </a:xfrm>
        </p:spPr>
        <p:txBody>
          <a:bodyPr/>
          <a:lstStyle>
            <a:lvl1pPr algn="r">
              <a:defRPr sz="800">
                <a:solidFill>
                  <a:srgbClr val="003057"/>
                </a:solidFill>
                <a:latin typeface="Arial" panose="020B0604020202020204" pitchFamily="34" charset="0"/>
                <a:cs typeface="Arial" panose="020B0604020202020204" pitchFamily="34" charset="0"/>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A65007B0-B9FB-5D41-9074-A71AFC105DB4}"/>
              </a:ext>
            </a:extLst>
          </p:cNvPr>
          <p:cNvSpPr>
            <a:spLocks noGrp="1"/>
          </p:cNvSpPr>
          <p:nvPr>
            <p:ph type="sldNum" sz="quarter" idx="12"/>
          </p:nvPr>
        </p:nvSpPr>
        <p:spPr>
          <a:xfrm>
            <a:off x="11477663" y="6301800"/>
            <a:ext cx="398191" cy="365125"/>
          </a:xfrm>
        </p:spPr>
        <p:txBody>
          <a:bodyPr/>
          <a:lstStyle>
            <a:lvl1pPr>
              <a:defRPr sz="800">
                <a:solidFill>
                  <a:srgbClr val="003057"/>
                </a:solidFill>
                <a:latin typeface="Arial" panose="020B0604020202020204" pitchFamily="34" charset="0"/>
                <a:cs typeface="Arial" panose="020B0604020202020204" pitchFamily="34" charset="0"/>
              </a:defRPr>
            </a:lvl1pPr>
          </a:lstStyle>
          <a:p>
            <a:pPr algn="l"/>
            <a:fld id="{4BEC822D-BB86-4A44-9AEF-88CB4FF3EADA}" type="slidenum">
              <a:rPr lang="en-US" smtClean="0"/>
              <a:pPr algn="l"/>
              <a:t>‹#›</a:t>
            </a:fld>
            <a:endParaRPr lang="en-US"/>
          </a:p>
        </p:txBody>
      </p:sp>
      <p:cxnSp>
        <p:nvCxnSpPr>
          <p:cNvPr id="8" name="Straight Connector 7">
            <a:extLst>
              <a:ext uri="{FF2B5EF4-FFF2-40B4-BE49-F238E27FC236}">
                <a16:creationId xmlns:a16="http://schemas.microsoft.com/office/drawing/2014/main" id="{E5F4DC9F-A908-754B-8F6A-47B178347C08}"/>
              </a:ext>
            </a:extLst>
          </p:cNvPr>
          <p:cNvCxnSpPr>
            <a:cxnSpLocks/>
          </p:cNvCxnSpPr>
          <p:nvPr userDrawn="1"/>
        </p:nvCxnSpPr>
        <p:spPr>
          <a:xfrm>
            <a:off x="11368533" y="6400247"/>
            <a:ext cx="0" cy="177851"/>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F91C138A-B7DB-194E-BDFB-04F7150BAF8D}"/>
              </a:ext>
            </a:extLst>
          </p:cNvPr>
          <p:cNvSpPr>
            <a:spLocks noGrp="1"/>
          </p:cNvSpPr>
          <p:nvPr>
            <p:ph type="body" sz="quarter" idx="13"/>
          </p:nvPr>
        </p:nvSpPr>
        <p:spPr>
          <a:xfrm>
            <a:off x="363539" y="1514611"/>
            <a:ext cx="5732462" cy="4551229"/>
          </a:xfrm>
        </p:spPr>
        <p:txBody>
          <a:bodyPr/>
          <a:lstStyle>
            <a:lvl1pPr>
              <a:defRPr sz="2400">
                <a:solidFill>
                  <a:schemeClr val="bg2">
                    <a:lumMod val="25000"/>
                  </a:schemeClr>
                </a:solidFill>
              </a:defRPr>
            </a:lvl1pPr>
            <a:lvl2pPr>
              <a:defRPr sz="2000">
                <a:solidFill>
                  <a:schemeClr val="bg2">
                    <a:lumMod val="25000"/>
                  </a:schemeClr>
                </a:solidFill>
              </a:defRPr>
            </a:lvl2pPr>
            <a:lvl3pPr>
              <a:defRPr sz="1800">
                <a:solidFill>
                  <a:schemeClr val="bg2">
                    <a:lumMod val="25000"/>
                  </a:schemeClr>
                </a:solidFill>
              </a:defRPr>
            </a:lvl3pPr>
            <a:lvl4pPr>
              <a:defRPr sz="1600">
                <a:solidFill>
                  <a:schemeClr val="bg2">
                    <a:lumMod val="25000"/>
                  </a:schemeClr>
                </a:solidFill>
              </a:defRPr>
            </a:lvl4pPr>
            <a:lvl5pP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2726E5-43F2-4984-4AC1-E15A8C14E558}"/>
              </a:ext>
            </a:extLst>
          </p:cNvPr>
          <p:cNvPicPr>
            <a:picLocks noChangeAspect="1"/>
          </p:cNvPicPr>
          <p:nvPr userDrawn="1"/>
        </p:nvPicPr>
        <p:blipFill>
          <a:blip r:embed="rId2"/>
          <a:stretch>
            <a:fillRect/>
          </a:stretch>
        </p:blipFill>
        <p:spPr>
          <a:xfrm>
            <a:off x="185581" y="6246355"/>
            <a:ext cx="6619367" cy="500686"/>
          </a:xfrm>
          <a:prstGeom prst="rect">
            <a:avLst/>
          </a:prstGeom>
        </p:spPr>
      </p:pic>
    </p:spTree>
    <p:extLst>
      <p:ext uri="{BB962C8B-B14F-4D97-AF65-F5344CB8AC3E}">
        <p14:creationId xmlns:p14="http://schemas.microsoft.com/office/powerpoint/2010/main" val="12896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Photo_Subhead">
    <p:bg>
      <p:bgPr>
        <a:solidFill>
          <a:srgbClr val="F9FAFA"/>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5174A6-0277-A149-ACEF-E416138B6A9B}"/>
              </a:ext>
            </a:extLst>
          </p:cNvPr>
          <p:cNvSpPr>
            <a:spLocks noGrp="1"/>
          </p:cNvSpPr>
          <p:nvPr>
            <p:ph type="pic" sz="quarter" idx="14" hasCustomPrompt="1"/>
          </p:nvPr>
        </p:nvSpPr>
        <p:spPr>
          <a:xfrm>
            <a:off x="6697665" y="0"/>
            <a:ext cx="5494337" cy="6858000"/>
          </a:xfrm>
        </p:spPr>
        <p:txBody>
          <a:bodyPr anchor="ctr"/>
          <a:lstStyle>
            <a:lvl1pPr marL="0" indent="0" algn="ctr">
              <a:buNone/>
              <a:defRPr/>
            </a:lvl1pPr>
          </a:lstStyle>
          <a:p>
            <a:r>
              <a:rPr lang="en-US"/>
              <a:t>INSERT PHOTO HERE</a:t>
            </a:r>
          </a:p>
        </p:txBody>
      </p:sp>
      <p:sp>
        <p:nvSpPr>
          <p:cNvPr id="9" name="Google Shape;32;p6">
            <a:extLst>
              <a:ext uri="{FF2B5EF4-FFF2-40B4-BE49-F238E27FC236}">
                <a16:creationId xmlns:a16="http://schemas.microsoft.com/office/drawing/2014/main" id="{159A081C-28F4-7642-87E9-118606D51E35}"/>
              </a:ext>
            </a:extLst>
          </p:cNvPr>
          <p:cNvSpPr/>
          <p:nvPr userDrawn="1"/>
        </p:nvSpPr>
        <p:spPr>
          <a:xfrm>
            <a:off x="6697013" y="0"/>
            <a:ext cx="5494987" cy="6858000"/>
          </a:xfrm>
          <a:prstGeom prst="rect">
            <a:avLst/>
          </a:prstGeom>
          <a:solidFill>
            <a:schemeClr val="bg1">
              <a:lumMod val="85000"/>
              <a:alpha val="7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1"/>
          </a:p>
        </p:txBody>
      </p:sp>
      <p:sp>
        <p:nvSpPr>
          <p:cNvPr id="2" name="Title 1">
            <a:extLst>
              <a:ext uri="{FF2B5EF4-FFF2-40B4-BE49-F238E27FC236}">
                <a16:creationId xmlns:a16="http://schemas.microsoft.com/office/drawing/2014/main" id="{F4DBF40E-FE11-E340-8D0B-0401174AA306}"/>
              </a:ext>
            </a:extLst>
          </p:cNvPr>
          <p:cNvSpPr>
            <a:spLocks noGrp="1"/>
          </p:cNvSpPr>
          <p:nvPr>
            <p:ph type="title" hasCustomPrompt="1"/>
          </p:nvPr>
        </p:nvSpPr>
        <p:spPr>
          <a:xfrm>
            <a:off x="363632" y="661340"/>
            <a:ext cx="6114446" cy="580805"/>
          </a:xfrm>
        </p:spPr>
        <p:txBody>
          <a:bodyPr>
            <a:noAutofit/>
          </a:bodyPr>
          <a:lstStyle>
            <a:lvl1pPr>
              <a:defRPr sz="3600" b="1" i="0">
                <a:solidFill>
                  <a:srgbClr val="003057"/>
                </a:solidFill>
                <a:latin typeface="Arial Narrow" panose="020B0604020202020204" pitchFamily="34" charset="0"/>
                <a:cs typeface="Arial Narrow" panose="020B0604020202020204" pitchFamily="34" charset="0"/>
              </a:defRPr>
            </a:lvl1pPr>
          </a:lstStyle>
          <a:p>
            <a:r>
              <a:rPr lang="en-US"/>
              <a:t>CLICK TO EDIT MASTER STYLE</a:t>
            </a:r>
          </a:p>
        </p:txBody>
      </p:sp>
      <p:sp>
        <p:nvSpPr>
          <p:cNvPr id="5" name="Footer Placeholder 4">
            <a:extLst>
              <a:ext uri="{FF2B5EF4-FFF2-40B4-BE49-F238E27FC236}">
                <a16:creationId xmlns:a16="http://schemas.microsoft.com/office/drawing/2014/main" id="{0FC3A624-21C6-3C4C-B536-DB4D61E233BA}"/>
              </a:ext>
            </a:extLst>
          </p:cNvPr>
          <p:cNvSpPr>
            <a:spLocks noGrp="1"/>
          </p:cNvSpPr>
          <p:nvPr>
            <p:ph type="ftr" sz="quarter" idx="11"/>
          </p:nvPr>
        </p:nvSpPr>
        <p:spPr>
          <a:xfrm>
            <a:off x="4664334" y="6301800"/>
            <a:ext cx="6619367" cy="365125"/>
          </a:xfrm>
        </p:spPr>
        <p:txBody>
          <a:bodyPr/>
          <a:lstStyle>
            <a:lvl1pPr algn="r">
              <a:defRPr sz="800">
                <a:solidFill>
                  <a:srgbClr val="003057"/>
                </a:solidFill>
                <a:latin typeface="Arial" panose="020B0604020202020204" pitchFamily="34" charset="0"/>
                <a:cs typeface="Arial" panose="020B0604020202020204" pitchFamily="34" charset="0"/>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A65007B0-B9FB-5D41-9074-A71AFC105DB4}"/>
              </a:ext>
            </a:extLst>
          </p:cNvPr>
          <p:cNvSpPr>
            <a:spLocks noGrp="1"/>
          </p:cNvSpPr>
          <p:nvPr>
            <p:ph type="sldNum" sz="quarter" idx="12"/>
          </p:nvPr>
        </p:nvSpPr>
        <p:spPr>
          <a:xfrm>
            <a:off x="11477663" y="6301800"/>
            <a:ext cx="398191" cy="365125"/>
          </a:xfrm>
        </p:spPr>
        <p:txBody>
          <a:bodyPr/>
          <a:lstStyle>
            <a:lvl1pPr>
              <a:defRPr sz="800">
                <a:solidFill>
                  <a:srgbClr val="003057"/>
                </a:solidFill>
                <a:latin typeface="Arial" panose="020B0604020202020204" pitchFamily="34" charset="0"/>
                <a:cs typeface="Arial" panose="020B0604020202020204" pitchFamily="34" charset="0"/>
              </a:defRPr>
            </a:lvl1pPr>
          </a:lstStyle>
          <a:p>
            <a:pPr algn="l"/>
            <a:fld id="{4BEC822D-BB86-4A44-9AEF-88CB4FF3EADA}" type="slidenum">
              <a:rPr lang="en-US" smtClean="0"/>
              <a:pPr algn="l"/>
              <a:t>‹#›</a:t>
            </a:fld>
            <a:endParaRPr lang="en-US"/>
          </a:p>
        </p:txBody>
      </p:sp>
      <p:cxnSp>
        <p:nvCxnSpPr>
          <p:cNvPr id="8" name="Straight Connector 7">
            <a:extLst>
              <a:ext uri="{FF2B5EF4-FFF2-40B4-BE49-F238E27FC236}">
                <a16:creationId xmlns:a16="http://schemas.microsoft.com/office/drawing/2014/main" id="{E5F4DC9F-A908-754B-8F6A-47B178347C08}"/>
              </a:ext>
            </a:extLst>
          </p:cNvPr>
          <p:cNvCxnSpPr>
            <a:cxnSpLocks/>
          </p:cNvCxnSpPr>
          <p:nvPr userDrawn="1"/>
        </p:nvCxnSpPr>
        <p:spPr>
          <a:xfrm>
            <a:off x="11368533" y="6400247"/>
            <a:ext cx="0" cy="177851"/>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2CAC6EC8-9A08-8C40-9EA5-06FC4413EF96}"/>
              </a:ext>
            </a:extLst>
          </p:cNvPr>
          <p:cNvSpPr>
            <a:spLocks noGrp="1"/>
          </p:cNvSpPr>
          <p:nvPr>
            <p:ph idx="1" hasCustomPrompt="1"/>
          </p:nvPr>
        </p:nvSpPr>
        <p:spPr>
          <a:xfrm>
            <a:off x="363632" y="1514611"/>
            <a:ext cx="6114446" cy="468736"/>
          </a:xfrm>
          <a:prstGeom prst="rect">
            <a:avLst/>
          </a:prstGeom>
        </p:spPr>
        <p:txBody>
          <a:bodyPr vert="horz" lIns="91440" tIns="45720" rIns="91440" bIns="45720" rtlCol="0">
            <a:normAutofit/>
          </a:bodyPr>
          <a:lstStyle>
            <a:lvl1pPr marL="0" indent="0">
              <a:buNone/>
              <a:defRPr b="1" i="0">
                <a:solidFill>
                  <a:srgbClr val="003057"/>
                </a:solidFill>
                <a:latin typeface="Arial Narrow" panose="020B0604020202020204" pitchFamily="34" charset="0"/>
                <a:cs typeface="Arial Narrow" panose="020B0604020202020204" pitchFamily="34" charset="0"/>
              </a:defRPr>
            </a:lvl1pPr>
            <a:lvl2pPr marL="230181" indent="0">
              <a:buNone/>
              <a:tabLst/>
              <a:defRPr sz="2000">
                <a:solidFill>
                  <a:srgbClr val="0F8399"/>
                </a:solidFill>
              </a:defRPr>
            </a:lvl2pPr>
            <a:lvl3pPr marL="742932" indent="-282568">
              <a:tabLst/>
              <a:defRPr sz="1800">
                <a:solidFill>
                  <a:srgbClr val="0F8399"/>
                </a:solidFill>
              </a:defRPr>
            </a:lvl3pPr>
            <a:lvl4pPr marL="922316" indent="-179384">
              <a:tabLst/>
              <a:defRPr sz="1600">
                <a:solidFill>
                  <a:srgbClr val="0F8399"/>
                </a:solidFill>
              </a:defRPr>
            </a:lvl4pPr>
            <a:lvl5pPr marL="1154084" indent="-231769">
              <a:tabLst/>
              <a:defRPr sz="1600">
                <a:solidFill>
                  <a:srgbClr val="0F8399"/>
                </a:solidFill>
              </a:defRPr>
            </a:lvl5pPr>
          </a:lstStyle>
          <a:p>
            <a:pPr lvl="0"/>
            <a:r>
              <a:rPr lang="en-US"/>
              <a:t>CLICK TO EDIT MASTER TEXT STYLES</a:t>
            </a:r>
          </a:p>
        </p:txBody>
      </p:sp>
      <p:sp>
        <p:nvSpPr>
          <p:cNvPr id="13" name="Text Placeholder 12">
            <a:extLst>
              <a:ext uri="{FF2B5EF4-FFF2-40B4-BE49-F238E27FC236}">
                <a16:creationId xmlns:a16="http://schemas.microsoft.com/office/drawing/2014/main" id="{F91C138A-B7DB-194E-BDFB-04F7150BAF8D}"/>
              </a:ext>
            </a:extLst>
          </p:cNvPr>
          <p:cNvSpPr>
            <a:spLocks noGrp="1"/>
          </p:cNvSpPr>
          <p:nvPr>
            <p:ph type="body" sz="quarter" idx="13"/>
          </p:nvPr>
        </p:nvSpPr>
        <p:spPr>
          <a:xfrm>
            <a:off x="363538" y="2151065"/>
            <a:ext cx="6114535" cy="3914775"/>
          </a:xfrm>
        </p:spPr>
        <p:txBody>
          <a:bodyPr/>
          <a:lstStyle>
            <a:lvl1pPr>
              <a:defRPr sz="2400">
                <a:solidFill>
                  <a:schemeClr val="bg2">
                    <a:lumMod val="25000"/>
                  </a:schemeClr>
                </a:solidFill>
              </a:defRPr>
            </a:lvl1pPr>
            <a:lvl2pPr>
              <a:defRPr sz="2000">
                <a:solidFill>
                  <a:schemeClr val="bg2">
                    <a:lumMod val="25000"/>
                  </a:schemeClr>
                </a:solidFill>
              </a:defRPr>
            </a:lvl2pPr>
            <a:lvl3pPr>
              <a:defRPr sz="1800">
                <a:solidFill>
                  <a:schemeClr val="bg2">
                    <a:lumMod val="25000"/>
                  </a:schemeClr>
                </a:solidFill>
              </a:defRPr>
            </a:lvl3pPr>
            <a:lvl4pPr>
              <a:defRPr sz="1600">
                <a:solidFill>
                  <a:schemeClr val="bg2">
                    <a:lumMod val="25000"/>
                  </a:schemeClr>
                </a:solidFill>
              </a:defRPr>
            </a:lvl4pPr>
            <a:lvl5pP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E37EE5D-D0E3-424B-D347-F5CDAFDAE44C}"/>
              </a:ext>
            </a:extLst>
          </p:cNvPr>
          <p:cNvPicPr>
            <a:picLocks noChangeAspect="1"/>
          </p:cNvPicPr>
          <p:nvPr userDrawn="1"/>
        </p:nvPicPr>
        <p:blipFill>
          <a:blip r:embed="rId2"/>
          <a:stretch>
            <a:fillRect/>
          </a:stretch>
        </p:blipFill>
        <p:spPr>
          <a:xfrm>
            <a:off x="185581" y="6246355"/>
            <a:ext cx="6619367" cy="500686"/>
          </a:xfrm>
          <a:prstGeom prst="rect">
            <a:avLst/>
          </a:prstGeom>
        </p:spPr>
      </p:pic>
    </p:spTree>
    <p:extLst>
      <p:ext uri="{BB962C8B-B14F-4D97-AF65-F5344CB8AC3E}">
        <p14:creationId xmlns:p14="http://schemas.microsoft.com/office/powerpoint/2010/main" val="25265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9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F40E-FE11-E340-8D0B-0401174AA306}"/>
              </a:ext>
            </a:extLst>
          </p:cNvPr>
          <p:cNvSpPr>
            <a:spLocks noGrp="1"/>
          </p:cNvSpPr>
          <p:nvPr>
            <p:ph type="title" hasCustomPrompt="1"/>
          </p:nvPr>
        </p:nvSpPr>
        <p:spPr>
          <a:xfrm>
            <a:off x="363632" y="661340"/>
            <a:ext cx="11512217" cy="580805"/>
          </a:xfrm>
        </p:spPr>
        <p:txBody>
          <a:bodyPr>
            <a:noAutofit/>
          </a:bodyPr>
          <a:lstStyle>
            <a:lvl1pPr>
              <a:defRPr sz="3600" b="1" i="0">
                <a:solidFill>
                  <a:srgbClr val="003057"/>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0FC3A624-21C6-3C4C-B536-DB4D61E233BA}"/>
              </a:ext>
            </a:extLst>
          </p:cNvPr>
          <p:cNvSpPr>
            <a:spLocks noGrp="1"/>
          </p:cNvSpPr>
          <p:nvPr>
            <p:ph type="ftr" sz="quarter" idx="11"/>
          </p:nvPr>
        </p:nvSpPr>
        <p:spPr>
          <a:xfrm>
            <a:off x="4664334" y="6301800"/>
            <a:ext cx="6619367" cy="365125"/>
          </a:xfrm>
        </p:spPr>
        <p:txBody>
          <a:bodyPr/>
          <a:lstStyle>
            <a:lvl1pPr algn="r">
              <a:defRPr sz="800">
                <a:solidFill>
                  <a:srgbClr val="003057"/>
                </a:solidFill>
                <a:latin typeface="Arial" panose="020B0604020202020204" pitchFamily="34" charset="0"/>
                <a:cs typeface="Arial" panose="020B0604020202020204" pitchFamily="34" charset="0"/>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A65007B0-B9FB-5D41-9074-A71AFC105DB4}"/>
              </a:ext>
            </a:extLst>
          </p:cNvPr>
          <p:cNvSpPr>
            <a:spLocks noGrp="1"/>
          </p:cNvSpPr>
          <p:nvPr>
            <p:ph type="sldNum" sz="quarter" idx="12"/>
          </p:nvPr>
        </p:nvSpPr>
        <p:spPr>
          <a:xfrm>
            <a:off x="11477663" y="6301800"/>
            <a:ext cx="398191" cy="365125"/>
          </a:xfrm>
        </p:spPr>
        <p:txBody>
          <a:bodyPr/>
          <a:lstStyle>
            <a:lvl1pPr>
              <a:defRPr sz="800">
                <a:solidFill>
                  <a:srgbClr val="003057"/>
                </a:solidFill>
                <a:latin typeface="Arial" panose="020B0604020202020204" pitchFamily="34" charset="0"/>
                <a:cs typeface="Arial" panose="020B0604020202020204" pitchFamily="34" charset="0"/>
              </a:defRPr>
            </a:lvl1pPr>
          </a:lstStyle>
          <a:p>
            <a:pPr algn="l"/>
            <a:fld id="{4BEC822D-BB86-4A44-9AEF-88CB4FF3EADA}" type="slidenum">
              <a:rPr lang="en-US" smtClean="0"/>
              <a:pPr algn="l"/>
              <a:t>‹#›</a:t>
            </a:fld>
            <a:endParaRPr lang="en-US"/>
          </a:p>
        </p:txBody>
      </p:sp>
      <p:cxnSp>
        <p:nvCxnSpPr>
          <p:cNvPr id="8" name="Straight Connector 7">
            <a:extLst>
              <a:ext uri="{FF2B5EF4-FFF2-40B4-BE49-F238E27FC236}">
                <a16:creationId xmlns:a16="http://schemas.microsoft.com/office/drawing/2014/main" id="{E5F4DC9F-A908-754B-8F6A-47B178347C08}"/>
              </a:ext>
            </a:extLst>
          </p:cNvPr>
          <p:cNvCxnSpPr>
            <a:cxnSpLocks/>
          </p:cNvCxnSpPr>
          <p:nvPr userDrawn="1"/>
        </p:nvCxnSpPr>
        <p:spPr>
          <a:xfrm>
            <a:off x="11368533" y="6400247"/>
            <a:ext cx="0" cy="177851"/>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8714E92-FAE3-7314-5268-980FBB3CCA5A}"/>
              </a:ext>
            </a:extLst>
          </p:cNvPr>
          <p:cNvPicPr>
            <a:picLocks noChangeAspect="1"/>
          </p:cNvPicPr>
          <p:nvPr userDrawn="1"/>
        </p:nvPicPr>
        <p:blipFill>
          <a:blip r:embed="rId2"/>
          <a:stretch>
            <a:fillRect/>
          </a:stretch>
        </p:blipFill>
        <p:spPr>
          <a:xfrm>
            <a:off x="185581" y="6246355"/>
            <a:ext cx="6619367" cy="500686"/>
          </a:xfrm>
          <a:prstGeom prst="rect">
            <a:avLst/>
          </a:prstGeom>
        </p:spPr>
      </p:pic>
    </p:spTree>
    <p:extLst>
      <p:ext uri="{BB962C8B-B14F-4D97-AF65-F5344CB8AC3E}">
        <p14:creationId xmlns:p14="http://schemas.microsoft.com/office/powerpoint/2010/main" val="345303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C766-B4CD-461A-AEED-F0B0E9693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F8A891-CDE9-4DD3-867C-C60587509E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02FE7-466D-4085-8DC2-F43344A05065}"/>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2ACE59BA-7DC0-4F0F-90EB-7BF73D5F6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4C0AB-8C5F-443D-9D82-77B29EF38660}"/>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42979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9C05-CB45-4AAA-BF66-82F3DB449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9FAE1-0DED-4C55-8DC0-D90DAD51B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5B798-5619-4279-8BDE-F2F5A73FC27D}"/>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2448E130-1FA6-4144-B723-3FE172A25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24A93-8602-49CF-96CB-4797C991FDE4}"/>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67068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68DF-6E5E-4B68-9CBB-D73D0EE5D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749A6A-43C8-4F5D-8721-46F6D34FB2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BE897-FBEF-4F3C-846D-C66D734F5E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E6500-A7A0-42DA-9F8D-0B308343D613}"/>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6" name="Footer Placeholder 5">
            <a:extLst>
              <a:ext uri="{FF2B5EF4-FFF2-40B4-BE49-F238E27FC236}">
                <a16:creationId xmlns:a16="http://schemas.microsoft.com/office/drawing/2014/main" id="{BF3C6CDD-B37E-4091-8A9B-27B12E0C4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25C63-EA39-448F-8B32-94AC1610D810}"/>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382373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7EBE-F4DC-466E-A5C6-194F6F4254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7C576-B321-49C3-AFAF-D701086EE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0F163-937D-4FFB-ADAE-3190FD057D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4CADC-73F9-41D8-BB69-38E273128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FD944F-4976-44A4-BBC8-0FDCFB6C50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3B97D-2549-42FB-BCA6-E87BCB8C99AB}"/>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8" name="Footer Placeholder 7">
            <a:extLst>
              <a:ext uri="{FF2B5EF4-FFF2-40B4-BE49-F238E27FC236}">
                <a16:creationId xmlns:a16="http://schemas.microsoft.com/office/drawing/2014/main" id="{20CBDA78-944A-4BDC-94FC-485109B729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B5F482-8DAB-47C0-B840-B6BBA6F26F65}"/>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43646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6F81-DA37-4EC3-9240-400F5D8689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3A8E3-E28D-46C6-8276-93D7E1BD67DF}"/>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4" name="Footer Placeholder 3">
            <a:extLst>
              <a:ext uri="{FF2B5EF4-FFF2-40B4-BE49-F238E27FC236}">
                <a16:creationId xmlns:a16="http://schemas.microsoft.com/office/drawing/2014/main" id="{234FF34A-469A-4FA4-A18C-E4454D687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078AE5-484C-4DAD-9C18-C96BBF8FEB4F}"/>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284858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E5013-A852-4BC9-8448-9C36C9CD0ABC}"/>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3" name="Footer Placeholder 2">
            <a:extLst>
              <a:ext uri="{FF2B5EF4-FFF2-40B4-BE49-F238E27FC236}">
                <a16:creationId xmlns:a16="http://schemas.microsoft.com/office/drawing/2014/main" id="{3EC85E26-CBF7-43D1-9D9E-D7109CCAD5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25B8ED-E6FC-4CBF-B356-189C91C9A72B}"/>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38675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65FA-9283-482C-9153-3B5089C1F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196BC6-38AF-44B8-94B7-BF212A701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9DA67-8F39-4D52-AEDD-F20856948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670BA-F7C0-4007-A35D-30A30D78AC20}"/>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6" name="Footer Placeholder 5">
            <a:extLst>
              <a:ext uri="{FF2B5EF4-FFF2-40B4-BE49-F238E27FC236}">
                <a16:creationId xmlns:a16="http://schemas.microsoft.com/office/drawing/2014/main" id="{E87227C9-A182-4DEC-8BB3-1392430DD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15C36-364C-46A2-8759-CF265EF128E6}"/>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244002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5A25-F35B-4FA8-B804-DC310AC71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50EC31-B704-44E7-B0AF-4422B4D1BE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321C72-7361-4418-B287-D5B4892C2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17A31-E41C-48BB-8730-1602E67BAB2E}"/>
              </a:ext>
            </a:extLst>
          </p:cNvPr>
          <p:cNvSpPr>
            <a:spLocks noGrp="1"/>
          </p:cNvSpPr>
          <p:nvPr>
            <p:ph type="dt" sz="half" idx="10"/>
          </p:nvPr>
        </p:nvSpPr>
        <p:spPr/>
        <p:txBody>
          <a:bodyPr/>
          <a:lstStyle/>
          <a:p>
            <a:fld id="{965C644A-8AAB-48E9-8D97-E0FFF9B40F7D}" type="datetimeFigureOut">
              <a:rPr lang="en-US" smtClean="0"/>
              <a:t>2/27/2026</a:t>
            </a:fld>
            <a:endParaRPr lang="en-US"/>
          </a:p>
        </p:txBody>
      </p:sp>
      <p:sp>
        <p:nvSpPr>
          <p:cNvPr id="6" name="Footer Placeholder 5">
            <a:extLst>
              <a:ext uri="{FF2B5EF4-FFF2-40B4-BE49-F238E27FC236}">
                <a16:creationId xmlns:a16="http://schemas.microsoft.com/office/drawing/2014/main" id="{43600B29-20E7-4ED8-B1BE-46A1C9622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0F922-0EEC-4CBB-B3E4-38CAB7D2EE40}"/>
              </a:ext>
            </a:extLst>
          </p:cNvPr>
          <p:cNvSpPr>
            <a:spLocks noGrp="1"/>
          </p:cNvSpPr>
          <p:nvPr>
            <p:ph type="sldNum" sz="quarter" idx="12"/>
          </p:nvPr>
        </p:nvSpPr>
        <p:spPr/>
        <p:txBody>
          <a:bodyPr/>
          <a:lstStyle/>
          <a:p>
            <a:fld id="{E402CC01-31CB-4C0C-B851-3D0043155218}" type="slidenum">
              <a:rPr lang="en-US" smtClean="0"/>
              <a:t>‹#›</a:t>
            </a:fld>
            <a:endParaRPr lang="en-US"/>
          </a:p>
        </p:txBody>
      </p:sp>
    </p:spTree>
    <p:extLst>
      <p:ext uri="{BB962C8B-B14F-4D97-AF65-F5344CB8AC3E}">
        <p14:creationId xmlns:p14="http://schemas.microsoft.com/office/powerpoint/2010/main" val="3519050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8915-FB72-4024-B96C-872E1DA3D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3545DE-DE6E-4E65-B898-C554A9078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34AAF-BF4D-4CE9-AB9D-4BAFC33F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C644A-8AAB-48E9-8D97-E0FFF9B40F7D}" type="datetimeFigureOut">
              <a:rPr lang="en-US" smtClean="0"/>
              <a:t>2/27/2026</a:t>
            </a:fld>
            <a:endParaRPr lang="en-US"/>
          </a:p>
        </p:txBody>
      </p:sp>
      <p:sp>
        <p:nvSpPr>
          <p:cNvPr id="5" name="Footer Placeholder 4">
            <a:extLst>
              <a:ext uri="{FF2B5EF4-FFF2-40B4-BE49-F238E27FC236}">
                <a16:creationId xmlns:a16="http://schemas.microsoft.com/office/drawing/2014/main" id="{EF4586A0-C070-4250-929A-E583E9957F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6C1964-C98A-491F-95D4-3BCF4BA14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2CC01-31CB-4C0C-B851-3D0043155218}" type="slidenum">
              <a:rPr lang="en-US" smtClean="0"/>
              <a:t>‹#›</a:t>
            </a:fld>
            <a:endParaRPr lang="en-US"/>
          </a:p>
        </p:txBody>
      </p:sp>
    </p:spTree>
    <p:extLst>
      <p:ext uri="{BB962C8B-B14F-4D97-AF65-F5344CB8AC3E}">
        <p14:creationId xmlns:p14="http://schemas.microsoft.com/office/powerpoint/2010/main" val="2791963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5D25C4-7ADF-B545-A188-9D87AAC4F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E779F2-3722-A24C-AAFD-8A1C4DAA3A3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5B100-F0BA-0742-B864-3A0509D98FC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93A4C2A-D58F-EA4A-978C-2D55D21065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WESTERN GOVERNORS UNIVERSITY: AN INTRODUCTION</a:t>
            </a:r>
          </a:p>
        </p:txBody>
      </p:sp>
      <p:sp>
        <p:nvSpPr>
          <p:cNvPr id="6" name="Slide Number Placeholder 5">
            <a:extLst>
              <a:ext uri="{FF2B5EF4-FFF2-40B4-BE49-F238E27FC236}">
                <a16:creationId xmlns:a16="http://schemas.microsoft.com/office/drawing/2014/main" id="{6E6A36FC-0CCC-1F4C-AF3B-679D35EA1D3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810CF-7B0C-784A-B309-2D8750F35E14}" type="slidenum">
              <a:rPr lang="en-US" smtClean="0"/>
              <a:t>‹#›</a:t>
            </a:fld>
            <a:endParaRPr lang="en-US"/>
          </a:p>
        </p:txBody>
      </p:sp>
    </p:spTree>
    <p:extLst>
      <p:ext uri="{BB962C8B-B14F-4D97-AF65-F5344CB8AC3E}">
        <p14:creationId xmlns:p14="http://schemas.microsoft.com/office/powerpoint/2010/main" val="3918694927"/>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64" r:id="rId3"/>
  </p:sldLayoutIdLst>
  <p:hf hdr="0" dt="0"/>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wgu.edu/online-nursing-health-degrees/clinical-experience/bsnu.html#bsnupreceptor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www.wgu.edu/online-nursing-health-degrees/clinical-experience/bsnu.html#fieldexperiencepag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s://www.wgu.edu/online-nursing-health-degrees/clinical-experience/bsnu.html#compliance"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mailto:Clpscompliance@wgu.edu" TargetMode="External"/><Relationship Id="rId4" Type="http://schemas.openxmlformats.org/officeDocument/2006/relationships/diagramLayout" Target="../diagrams/layout3.xml"/><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wgu.edu/online-nursing-health-degrees/clinical-experience/bsnu.html#affiliationagreement"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hyperlink" Target="https://www.wgu.edu/online-nursing-health-degrees/clinical-experience/bsnu.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mailto:clpscompliance@wgu.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clpsbsnu@wgu.edu" TargetMode="External"/><Relationship Id="rId5" Type="http://schemas.openxmlformats.org/officeDocument/2006/relationships/hyperlink" Target="mailto:L225PopPractice@wgu.edu" TargetMode="External"/><Relationship Id="rId4" Type="http://schemas.openxmlformats.org/officeDocument/2006/relationships/hyperlink" Target="mailto:E224PopHealth@wgu.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mailto:E224PopHealth@wgu.edu"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mailto:L225PopPracticeExp@wgu.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crobat.adobe.com/id/urn:aaid:sc:VA6C2:f60bc017-9f42-4877-aa60-047067d3d16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drive.google.com/file/d/1zRAXvlsFVn11965R2pgSRl8B51XCHY3Y/view?usp=shari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Rectangle 4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AAB115B-0A2B-622B-885D-65E9FA53D18E}"/>
              </a:ext>
            </a:extLst>
          </p:cNvPr>
          <p:cNvSpPr>
            <a:spLocks noGrp="1"/>
          </p:cNvSpPr>
          <p:nvPr>
            <p:ph type="title"/>
          </p:nvPr>
        </p:nvSpPr>
        <p:spPr>
          <a:xfrm>
            <a:off x="59094" y="339179"/>
            <a:ext cx="12073812" cy="898581"/>
          </a:xfrm>
        </p:spPr>
        <p:txBody>
          <a:bodyPr vert="horz" lIns="91440" tIns="45720" rIns="91440" bIns="45720" rtlCol="0" anchor="ctr">
            <a:noAutofit/>
          </a:bodyPr>
          <a:lstStyle/>
          <a:p>
            <a:pPr algn="ctr"/>
            <a:r>
              <a:rPr lang="en-US" sz="3200" dirty="0">
                <a:solidFill>
                  <a:srgbClr val="FFFFFF"/>
                </a:solidFill>
                <a:latin typeface="Arial" panose="020B0604020202020204" pitchFamily="34" charset="0"/>
                <a:cs typeface="Arial" panose="020B0604020202020204" pitchFamily="34" charset="0"/>
              </a:rPr>
              <a:t>RN to BSN and RN to MSN Bridge - Clinical Information Session </a:t>
            </a:r>
          </a:p>
        </p:txBody>
      </p:sp>
      <p:pic>
        <p:nvPicPr>
          <p:cNvPr id="8" name="Picture 7" descr="A blue and black logo">
            <a:extLst>
              <a:ext uri="{FF2B5EF4-FFF2-40B4-BE49-F238E27FC236}">
                <a16:creationId xmlns:a16="http://schemas.microsoft.com/office/drawing/2014/main" id="{902D3A01-CB93-B694-FAD4-39419C9C2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601" y="5913633"/>
            <a:ext cx="5131088" cy="910764"/>
          </a:xfrm>
          <a:prstGeom prst="rect">
            <a:avLst/>
          </a:prstGeom>
        </p:spPr>
      </p:pic>
      <p:pic>
        <p:nvPicPr>
          <p:cNvPr id="4" name="Picture 3">
            <a:extLst>
              <a:ext uri="{FF2B5EF4-FFF2-40B4-BE49-F238E27FC236}">
                <a16:creationId xmlns:a16="http://schemas.microsoft.com/office/drawing/2014/main" id="{58AFA3F4-F1AD-1354-B370-2904D7621E03}"/>
              </a:ext>
            </a:extLst>
          </p:cNvPr>
          <p:cNvPicPr>
            <a:picLocks noChangeAspect="1"/>
          </p:cNvPicPr>
          <p:nvPr/>
        </p:nvPicPr>
        <p:blipFill>
          <a:blip r:embed="rId3">
            <a:extLst>
              <a:ext uri="{28A0092B-C50C-407E-A947-70E740481C1C}">
                <a14:useLocalDpi xmlns:a14="http://schemas.microsoft.com/office/drawing/2010/main" val="0"/>
              </a:ext>
            </a:extLst>
          </a:blip>
          <a:srcRect b="33792"/>
          <a:stretch/>
        </p:blipFill>
        <p:spPr>
          <a:xfrm>
            <a:off x="1017037" y="1576447"/>
            <a:ext cx="10095722" cy="4303584"/>
          </a:xfrm>
          <a:prstGeom prst="rect">
            <a:avLst/>
          </a:prstGeom>
          <a:noFill/>
        </p:spPr>
      </p:pic>
      <p:sp>
        <p:nvSpPr>
          <p:cNvPr id="17" name="TextBox 16">
            <a:extLst>
              <a:ext uri="{FF2B5EF4-FFF2-40B4-BE49-F238E27FC236}">
                <a16:creationId xmlns:a16="http://schemas.microsoft.com/office/drawing/2014/main" id="{0D483F6E-E897-5A5F-6B54-2A2FE3029C4A}"/>
              </a:ext>
            </a:extLst>
          </p:cNvPr>
          <p:cNvSpPr txBox="1"/>
          <p:nvPr/>
        </p:nvSpPr>
        <p:spPr>
          <a:xfrm>
            <a:off x="11059885" y="6369015"/>
            <a:ext cx="1073021" cy="369332"/>
          </a:xfrm>
          <a:prstGeom prst="rect">
            <a:avLst/>
          </a:prstGeom>
          <a:noFill/>
        </p:spPr>
        <p:txBody>
          <a:bodyPr wrap="square" rtlCol="0">
            <a:spAutoFit/>
          </a:bodyPr>
          <a:lstStyle/>
          <a:p>
            <a:r>
              <a:rPr lang="en-US" dirty="0">
                <a:solidFill>
                  <a:srgbClr val="002060"/>
                </a:solidFill>
              </a:rPr>
              <a:t>6/1/2025</a:t>
            </a:r>
          </a:p>
        </p:txBody>
      </p:sp>
    </p:spTree>
    <p:extLst>
      <p:ext uri="{BB962C8B-B14F-4D97-AF65-F5344CB8AC3E}">
        <p14:creationId xmlns:p14="http://schemas.microsoft.com/office/powerpoint/2010/main" val="424785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477786" y="242781"/>
            <a:ext cx="446510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Preceptor Connection</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Lst>
          </p:cNvPr>
          <p:cNvSpPr txBox="1"/>
          <p:nvPr/>
        </p:nvSpPr>
        <p:spPr>
          <a:xfrm>
            <a:off x="477786" y="1759012"/>
            <a:ext cx="11136037" cy="4385816"/>
          </a:xfrm>
          <a:prstGeom prst="rect">
            <a:avLst/>
          </a:prstGeom>
          <a:noFill/>
        </p:spPr>
        <p:txBody>
          <a:bodyPr wrap="square" lIns="91440" tIns="45720" rIns="91440" bIns="45720" anchor="t">
            <a:spAutoFit/>
          </a:bodyPr>
          <a:lstStyle/>
          <a:p>
            <a:pPr>
              <a:lnSpc>
                <a:spcPct val="90000"/>
              </a:lnSpc>
            </a:pPr>
            <a:r>
              <a:rPr lang="en-US" sz="2200" dirty="0">
                <a:solidFill>
                  <a:srgbClr val="002060"/>
                </a:solidFill>
                <a:latin typeface="Arial" panose="020B0604020202020204" pitchFamily="34" charset="0"/>
                <a:cs typeface="Arial" panose="020B0604020202020204" pitchFamily="34" charset="0"/>
              </a:rPr>
              <a:t>The WGU BSN Student identifies a nursing preceptor </a:t>
            </a:r>
            <a:r>
              <a:rPr lang="en-US" sz="2200" b="1" dirty="0">
                <a:solidFill>
                  <a:srgbClr val="002060"/>
                </a:solidFill>
                <a:latin typeface="Arial" panose="020B0604020202020204" pitchFamily="34" charset="0"/>
                <a:cs typeface="Arial" panose="020B0604020202020204" pitchFamily="34" charset="0"/>
              </a:rPr>
              <a:t>(only one preceptor) </a:t>
            </a:r>
            <a:r>
              <a:rPr lang="en-US" sz="2200" dirty="0">
                <a:solidFill>
                  <a:srgbClr val="002060"/>
                </a:solidFill>
                <a:latin typeface="Arial" panose="020B0604020202020204" pitchFamily="34" charset="0"/>
                <a:cs typeface="Arial" panose="020B0604020202020204" pitchFamily="34" charset="0"/>
              </a:rPr>
              <a:t>who can precept the student in a clinical site to support the field experience areas appropriate for the course.  </a:t>
            </a:r>
          </a:p>
          <a:p>
            <a:pPr>
              <a:lnSpc>
                <a:spcPct val="90000"/>
              </a:lnSpc>
            </a:pPr>
            <a:endParaRPr lang="en-US" sz="2200" dirty="0">
              <a:solidFill>
                <a:srgbClr val="00206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As this is a volunteer (unpaid) positions, we do not have a list of preceptors for students to choose from.</a:t>
            </a:r>
          </a:p>
          <a:p>
            <a:pPr marL="342900" indent="-342900">
              <a:lnSpc>
                <a:spcPct val="9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Working with a self-identified preceptor ensures that you have a preceptor who is personally invested in your academic success.</a:t>
            </a:r>
          </a:p>
          <a:p>
            <a:pPr marL="342900" indent="-342900">
              <a:lnSpc>
                <a:spcPct val="9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Working with a self-identified preceptor ensures that the preceptor will be available at a time and geographic location most suitable to your needs.</a:t>
            </a:r>
          </a:p>
          <a:p>
            <a:pPr>
              <a:lnSpc>
                <a:spcPct val="90000"/>
              </a:lnSpc>
            </a:pPr>
            <a:endParaRPr lang="en-US" sz="2200" dirty="0">
              <a:solidFill>
                <a:srgbClr val="002060"/>
              </a:solidFill>
              <a:latin typeface="Arial" panose="020B0604020202020204" pitchFamily="34" charset="0"/>
              <a:cs typeface="Arial" panose="020B0604020202020204" pitchFamily="34" charset="0"/>
            </a:endParaRPr>
          </a:p>
          <a:p>
            <a:pPr>
              <a:lnSpc>
                <a:spcPct val="90000"/>
              </a:lnSpc>
            </a:pPr>
            <a:r>
              <a:rPr lang="en-US" sz="2000" b="1" dirty="0">
                <a:solidFill>
                  <a:srgbClr val="002060"/>
                </a:solidFill>
                <a:latin typeface="Arial" panose="020B0604020202020204" pitchFamily="34" charset="0"/>
                <a:cs typeface="Arial" panose="020B0604020202020204" pitchFamily="34" charset="0"/>
              </a:rPr>
              <a:t>Please</a:t>
            </a:r>
            <a:r>
              <a:rPr lang="en-US" sz="200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note</a:t>
            </a:r>
            <a:r>
              <a:rPr lang="en-US" sz="2000" dirty="0">
                <a:solidFill>
                  <a:srgbClr val="002060"/>
                </a:solidFill>
                <a:latin typeface="Arial" panose="020B0604020202020204" pitchFamily="34" charset="0"/>
                <a:cs typeface="Arial" panose="020B0604020202020204" pitchFamily="34" charset="0"/>
              </a:rPr>
              <a:t>: All hours are to be completed outside of regular work hours. </a:t>
            </a:r>
            <a:r>
              <a:rPr lang="en-US" sz="2000" b="0" i="0" dirty="0">
                <a:solidFill>
                  <a:srgbClr val="002060"/>
                </a:solidFill>
                <a:effectLst/>
                <a:latin typeface="Arial" panose="020B0604020202020204" pitchFamily="34" charset="0"/>
                <a:cs typeface="Arial" panose="020B0604020202020204" pitchFamily="34" charset="0"/>
              </a:rPr>
              <a:t>Anything related to your current work position (e.g., CPR training, work shifts, training orientation, or courses, classes, or conferences) are not acceptable for this project, nor are drive time, orientation, or other logistical or administrative tasks (e.g., obtaining a facility badge).</a:t>
            </a:r>
            <a:endParaRPr lang="en-US" sz="2000"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2857470-6C1B-4970-870D-70589E68D022}"/>
              </a:ext>
              <a:ext uri="{C183D7F6-B498-43B3-948B-1728B52AA6E4}">
                <adec:decorative xmlns:adec="http://schemas.microsoft.com/office/drawing/2017/decorative" val="1"/>
              </a:ext>
            </a:extLst>
          </p:cNvPr>
          <p:cNvSpPr txBox="1"/>
          <p:nvPr/>
        </p:nvSpPr>
        <p:spPr>
          <a:xfrm>
            <a:off x="6281102" y="350502"/>
            <a:ext cx="4767898" cy="461665"/>
          </a:xfrm>
          <a:prstGeom prst="rect">
            <a:avLst/>
          </a:prstGeom>
          <a:noFill/>
        </p:spPr>
        <p:txBody>
          <a:bodyPr wrap="square" lIns="91440" tIns="45720" rIns="91440" bIns="45720" anchor="t">
            <a:spAutoFit/>
          </a:bodyPr>
          <a:lstStyle/>
          <a:p>
            <a:endParaRPr lang="en-US" sz="2400">
              <a:solidFill>
                <a:srgbClr val="768EB2"/>
              </a:solidFill>
              <a:cs typeface="Calibri"/>
            </a:endParaRPr>
          </a:p>
        </p:txBody>
      </p:sp>
      <p:pic>
        <p:nvPicPr>
          <p:cNvPr id="4" name="Picture 3">
            <a:extLst>
              <a:ext uri="{FF2B5EF4-FFF2-40B4-BE49-F238E27FC236}">
                <a16:creationId xmlns:a16="http://schemas.microsoft.com/office/drawing/2014/main" id="{5F528A2D-6E56-4F3F-9A7B-24EFD81D66AD}"/>
              </a:ext>
            </a:extLst>
          </p:cNvPr>
          <p:cNvPicPr>
            <a:picLocks noChangeAspect="1"/>
          </p:cNvPicPr>
          <p:nvPr/>
        </p:nvPicPr>
        <p:blipFill>
          <a:blip r:embed="rId3"/>
          <a:stretch>
            <a:fillRect/>
          </a:stretch>
        </p:blipFill>
        <p:spPr>
          <a:xfrm>
            <a:off x="5910899" y="493738"/>
            <a:ext cx="5370091" cy="1068330"/>
          </a:xfrm>
          <a:prstGeom prst="rect">
            <a:avLst/>
          </a:prstGeom>
        </p:spPr>
      </p:pic>
    </p:spTree>
    <p:extLst>
      <p:ext uri="{BB962C8B-B14F-4D97-AF65-F5344CB8AC3E}">
        <p14:creationId xmlns:p14="http://schemas.microsoft.com/office/powerpoint/2010/main" val="198611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858749" y="306852"/>
            <a:ext cx="382211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Preceptor Criteria</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Lst>
          </p:cNvPr>
          <p:cNvSpPr txBox="1"/>
          <p:nvPr/>
        </p:nvSpPr>
        <p:spPr>
          <a:xfrm>
            <a:off x="45743" y="1153516"/>
            <a:ext cx="12100513" cy="4995214"/>
          </a:xfrm>
          <a:prstGeom prst="rect">
            <a:avLst/>
          </a:prstGeom>
          <a:noFill/>
        </p:spPr>
        <p:txBody>
          <a:bodyPr wrap="square" lIns="91440" tIns="45720" rIns="91440" bIns="45720" anchor="t">
            <a:spAutoFit/>
          </a:bodyPr>
          <a:lstStyle/>
          <a:p>
            <a:pPr algn="ctr" fontAlgn="base">
              <a:lnSpc>
                <a:spcPct val="90000"/>
              </a:lnSpc>
            </a:pPr>
            <a:r>
              <a:rPr lang="en-US" sz="2200" b="1" dirty="0">
                <a:solidFill>
                  <a:srgbClr val="002060"/>
                </a:solidFill>
              </a:rPr>
              <a:t>An appropriate preceptor will provide direct clinical experiences appropriate to the course to include: </a:t>
            </a:r>
          </a:p>
          <a:p>
            <a:pPr algn="ctr" fontAlgn="base">
              <a:lnSpc>
                <a:spcPct val="90000"/>
              </a:lnSpc>
            </a:pPr>
            <a:r>
              <a:rPr lang="en-US" b="1" dirty="0">
                <a:solidFill>
                  <a:srgbClr val="002060"/>
                </a:solidFill>
                <a:ea typeface="+mn-lt"/>
                <a:cs typeface="+mn-lt"/>
              </a:rPr>
              <a:t>Wellness/ Disease Prevention, Regenerative/Restorative Care, Hospice Palliative Care and Chronic Disease Management</a:t>
            </a:r>
          </a:p>
          <a:p>
            <a:pPr algn="ctr" fontAlgn="base">
              <a:lnSpc>
                <a:spcPct val="90000"/>
              </a:lnSpc>
            </a:pPr>
            <a:endParaRPr lang="en-US" dirty="0">
              <a:solidFill>
                <a:srgbClr val="002060"/>
              </a:solidFill>
              <a:ea typeface="+mn-lt"/>
              <a:cs typeface="+mn-lt"/>
            </a:endParaRPr>
          </a:p>
          <a:p>
            <a:pPr fontAlgn="base">
              <a:lnSpc>
                <a:spcPct val="90000"/>
              </a:lnSpc>
            </a:pPr>
            <a:r>
              <a:rPr lang="en-US" b="1" dirty="0">
                <a:solidFill>
                  <a:srgbClr val="002060"/>
                </a:solidFill>
                <a:ea typeface="+mn-lt"/>
                <a:cs typeface="+mn-lt"/>
              </a:rPr>
              <a:t>The Preceptor: </a:t>
            </a:r>
          </a:p>
          <a:p>
            <a:pPr fontAlgn="base">
              <a:lnSpc>
                <a:spcPct val="90000"/>
              </a:lnSpc>
            </a:pPr>
            <a:endParaRPr lang="en-US" dirty="0">
              <a:solidFill>
                <a:srgbClr val="002060"/>
              </a:solidFill>
              <a:ea typeface="+mn-lt"/>
              <a:cs typeface="+mn-lt"/>
            </a:endParaRPr>
          </a:p>
          <a:p>
            <a:pPr marL="342900" indent="-342900" fontAlgn="base">
              <a:lnSpc>
                <a:spcPct val="90000"/>
              </a:lnSpc>
              <a:buFont typeface="Arial" panose="020B0604020202020204" pitchFamily="34" charset="0"/>
              <a:buChar char="•"/>
            </a:pPr>
            <a:r>
              <a:rPr lang="en-US" sz="2000" dirty="0">
                <a:solidFill>
                  <a:srgbClr val="002060"/>
                </a:solidFill>
              </a:rPr>
              <a:t>Has an active unencumbered RN license </a:t>
            </a:r>
            <a:endParaRPr lang="en-US" sz="2000" dirty="0">
              <a:solidFill>
                <a:srgbClr val="002060"/>
              </a:solidFill>
              <a:ea typeface="Calibri"/>
              <a:cs typeface="Calibri"/>
            </a:endParaRPr>
          </a:p>
          <a:p>
            <a:pPr marL="285750" indent="-285750" fontAlgn="base">
              <a:lnSpc>
                <a:spcPct val="90000"/>
              </a:lnSpc>
              <a:buFont typeface="Arial" panose="020B0604020202020204" pitchFamily="34" charset="0"/>
              <a:buChar char="•"/>
            </a:pPr>
            <a:r>
              <a:rPr lang="en-US" sz="2000" dirty="0">
                <a:solidFill>
                  <a:srgbClr val="002060"/>
                </a:solidFill>
              </a:rPr>
              <a:t>Must have a BSN or higher (MSN, NP, DNP) preferred</a:t>
            </a:r>
          </a:p>
          <a:p>
            <a:pPr marL="285750" indent="-285750" fontAlgn="base">
              <a:lnSpc>
                <a:spcPct val="90000"/>
              </a:lnSpc>
              <a:buFont typeface="Arial" panose="020B0604020202020204" pitchFamily="34" charset="0"/>
              <a:buChar char="•"/>
            </a:pPr>
            <a:r>
              <a:rPr lang="en-US" sz="2000" dirty="0">
                <a:solidFill>
                  <a:srgbClr val="002060"/>
                </a:solidFill>
              </a:rPr>
              <a:t>Must provide direct patient care in a community health setting</a:t>
            </a:r>
            <a:endParaRPr lang="en-US" sz="2000" dirty="0">
              <a:solidFill>
                <a:srgbClr val="002060"/>
              </a:solidFill>
              <a:ea typeface="Calibri"/>
              <a:cs typeface="Calibri"/>
            </a:endParaRPr>
          </a:p>
          <a:p>
            <a:pPr marL="285750" indent="-285750" fontAlgn="base">
              <a:lnSpc>
                <a:spcPct val="90000"/>
              </a:lnSpc>
              <a:buFont typeface="Arial" panose="020B0604020202020204" pitchFamily="34" charset="0"/>
              <a:buChar char="•"/>
            </a:pPr>
            <a:r>
              <a:rPr lang="en-US" sz="2000" dirty="0">
                <a:solidFill>
                  <a:srgbClr val="002060"/>
                </a:solidFill>
              </a:rPr>
              <a:t>Has a minimum of 1 year experience in the field experience clinical area</a:t>
            </a:r>
            <a:endParaRPr lang="en-US" sz="2000" dirty="0">
              <a:solidFill>
                <a:srgbClr val="002060"/>
              </a:solidFill>
              <a:ea typeface="Calibri"/>
              <a:cs typeface="Calibri"/>
            </a:endParaRPr>
          </a:p>
          <a:p>
            <a:pPr marL="285750" lvl="0" indent="-285750" fontAlgn="base">
              <a:lnSpc>
                <a:spcPct val="90000"/>
              </a:lnSpc>
              <a:buFont typeface="Arial" panose="020B0604020202020204" pitchFamily="34" charset="0"/>
              <a:buChar char="•"/>
            </a:pPr>
            <a:r>
              <a:rPr lang="en-US" sz="2000" dirty="0">
                <a:solidFill>
                  <a:srgbClr val="002060"/>
                </a:solidFill>
              </a:rPr>
              <a:t>Serves as a liaison/guide between the student, the clinical site/collaborative agencies</a:t>
            </a:r>
            <a:endParaRPr lang="en-US" sz="2000" dirty="0">
              <a:solidFill>
                <a:srgbClr val="002060"/>
              </a:solidFill>
              <a:ea typeface="Calibri"/>
              <a:cs typeface="Calibri"/>
            </a:endParaRPr>
          </a:p>
          <a:p>
            <a:pPr marL="285750" indent="-285750" fontAlgn="base">
              <a:lnSpc>
                <a:spcPct val="90000"/>
              </a:lnSpc>
              <a:buFont typeface="Arial" panose="020B0604020202020204" pitchFamily="34" charset="0"/>
              <a:buChar char="•"/>
            </a:pPr>
            <a:r>
              <a:rPr lang="en-US" sz="2000" dirty="0">
                <a:solidFill>
                  <a:srgbClr val="002060"/>
                </a:solidFill>
              </a:rPr>
              <a:t>Has agreed to support a student’s learning to include:</a:t>
            </a:r>
            <a:endParaRPr lang="en-US" sz="2000" dirty="0">
              <a:solidFill>
                <a:srgbClr val="002060"/>
              </a:solidFill>
              <a:ea typeface="Calibri"/>
              <a:cs typeface="Calibri"/>
            </a:endParaRPr>
          </a:p>
          <a:p>
            <a:pPr marL="742950" lvl="1" indent="-285750" fontAlgn="base">
              <a:lnSpc>
                <a:spcPct val="90000"/>
              </a:lnSpc>
              <a:buFont typeface="Wingdings" panose="05000000000000000000" pitchFamily="2" charset="2"/>
              <a:buChar char="ü"/>
            </a:pPr>
            <a:r>
              <a:rPr lang="en-US" sz="2000" dirty="0">
                <a:solidFill>
                  <a:srgbClr val="002060"/>
                </a:solidFill>
              </a:rPr>
              <a:t>providing feedback on student participation in a supportive and constructive way</a:t>
            </a:r>
            <a:endParaRPr lang="en-US" sz="2000" dirty="0">
              <a:solidFill>
                <a:srgbClr val="002060"/>
              </a:solidFill>
              <a:ea typeface="Calibri"/>
              <a:cs typeface="Calibri"/>
            </a:endParaRPr>
          </a:p>
          <a:p>
            <a:pPr marL="742950" lvl="1" indent="-285750" fontAlgn="base">
              <a:lnSpc>
                <a:spcPct val="90000"/>
              </a:lnSpc>
              <a:buFont typeface="Wingdings" panose="05000000000000000000" pitchFamily="2" charset="2"/>
              <a:buChar char="ü"/>
            </a:pPr>
            <a:r>
              <a:rPr lang="en-US" sz="2000" dirty="0">
                <a:solidFill>
                  <a:srgbClr val="002060"/>
                </a:solidFill>
              </a:rPr>
              <a:t>communicate with the course instructor at the beginning, middle and end of the field experience</a:t>
            </a:r>
          </a:p>
          <a:p>
            <a:pPr marL="742950" lvl="1" indent="-285750" algn="just" fontAlgn="base">
              <a:lnSpc>
                <a:spcPct val="90000"/>
              </a:lnSpc>
              <a:buFont typeface="Wingdings" panose="05000000000000000000" pitchFamily="2" charset="2"/>
              <a:buChar char="ü"/>
            </a:pPr>
            <a:r>
              <a:rPr lang="en-US" sz="2000" dirty="0">
                <a:solidFill>
                  <a:srgbClr val="002060"/>
                </a:solidFill>
              </a:rPr>
              <a:t>timely approval (within 72 hours of notification from student) of the student’s time log to verify the accrued hours and account of the experience</a:t>
            </a:r>
            <a:endParaRPr lang="en-US" sz="2000" dirty="0">
              <a:solidFill>
                <a:srgbClr val="002060"/>
              </a:solidFill>
              <a:ea typeface="Calibri"/>
              <a:cs typeface="Calibri"/>
            </a:endParaRPr>
          </a:p>
          <a:p>
            <a:pPr marL="285750" indent="-285750" fontAlgn="base">
              <a:lnSpc>
                <a:spcPct val="90000"/>
              </a:lnSpc>
              <a:buFont typeface="Arial" panose="020B0604020202020204" pitchFamily="34" charset="0"/>
              <a:buChar char="•"/>
            </a:pPr>
            <a:r>
              <a:rPr lang="en-US" sz="2000" dirty="0">
                <a:solidFill>
                  <a:srgbClr val="002060"/>
                </a:solidFill>
              </a:rPr>
              <a:t>Collaborates with the student and Course Instructor to recommend additional learning experiences consistent with the learning goals and course competencies</a:t>
            </a:r>
            <a:endParaRPr lang="en-US" sz="2000" dirty="0">
              <a:solidFill>
                <a:srgbClr val="002060"/>
              </a:solidFill>
              <a:ea typeface="Calibri"/>
              <a:cs typeface="Calibri"/>
            </a:endParaRPr>
          </a:p>
          <a:p>
            <a:pPr marL="285750" indent="-285750">
              <a:lnSpc>
                <a:spcPct val="90000"/>
              </a:lnSpc>
              <a:buFont typeface="Arial" panose="020B0604020202020204" pitchFamily="34" charset="0"/>
              <a:buChar char="•"/>
            </a:pPr>
            <a:r>
              <a:rPr lang="en-US" sz="2000" dirty="0">
                <a:solidFill>
                  <a:srgbClr val="002060"/>
                </a:solidFill>
                <a:cs typeface="Calibri"/>
              </a:rPr>
              <a:t>A nursing preceptor or an interdisciplinary preceptor shall not precept more than two students at any one time.</a:t>
            </a:r>
            <a:endParaRPr lang="en-US" sz="2000" dirty="0">
              <a:solidFill>
                <a:srgbClr val="002060"/>
              </a:solidFill>
              <a:ea typeface="Calibri"/>
              <a:cs typeface="Calibri"/>
            </a:endParaRPr>
          </a:p>
        </p:txBody>
      </p:sp>
      <p:sp>
        <p:nvSpPr>
          <p:cNvPr id="3" name="TextBox 2">
            <a:extLst>
              <a:ext uri="{FF2B5EF4-FFF2-40B4-BE49-F238E27FC236}">
                <a16:creationId xmlns:a16="http://schemas.microsoft.com/office/drawing/2014/main" id="{8F7242CD-1EDC-4BBE-B465-A0B0ED8FACD1}"/>
              </a:ext>
            </a:extLst>
          </p:cNvPr>
          <p:cNvSpPr txBox="1"/>
          <p:nvPr/>
        </p:nvSpPr>
        <p:spPr>
          <a:xfrm>
            <a:off x="0" y="6205900"/>
            <a:ext cx="12192000" cy="646331"/>
          </a:xfrm>
          <a:prstGeom prst="rect">
            <a:avLst/>
          </a:prstGeom>
          <a:solidFill>
            <a:schemeClr val="accent1"/>
          </a:solidFill>
        </p:spPr>
        <p:txBody>
          <a:bodyPr wrap="square" rtlCol="0">
            <a:spAutoFit/>
          </a:bodyPr>
          <a:lstStyle/>
          <a:p>
            <a:pPr algn="ctr" fontAlgn="base">
              <a:lnSpc>
                <a:spcPct val="90000"/>
              </a:lnSpc>
            </a:pPr>
            <a:r>
              <a:rPr lang="en-US" sz="2000" dirty="0">
                <a:solidFill>
                  <a:schemeClr val="bg1"/>
                </a:solidFill>
              </a:rPr>
              <a:t>*</a:t>
            </a:r>
            <a:r>
              <a:rPr lang="en-US" sz="2000" b="1" i="0" dirty="0">
                <a:solidFill>
                  <a:schemeClr val="bg1"/>
                </a:solidFill>
                <a:effectLst/>
              </a:rPr>
              <a:t>Preceptors cannot be a member of your immediate family, cannot be your direct supervisor, or have a financial, business, or professional relationship in conflict with the duties of preceptorship.*</a:t>
            </a:r>
            <a:endParaRPr lang="en-US" sz="2000" dirty="0">
              <a:solidFill>
                <a:schemeClr val="bg1"/>
              </a:solidFill>
              <a:cs typeface="Calibri"/>
            </a:endParaRPr>
          </a:p>
        </p:txBody>
      </p:sp>
      <p:pic>
        <p:nvPicPr>
          <p:cNvPr id="7" name="Picture 6">
            <a:extLst>
              <a:ext uri="{FF2B5EF4-FFF2-40B4-BE49-F238E27FC236}">
                <a16:creationId xmlns:a16="http://schemas.microsoft.com/office/drawing/2014/main" id="{49C0247B-C0FC-31A8-827D-1F36290437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1308" y="30179"/>
            <a:ext cx="5564814" cy="1082351"/>
          </a:xfrm>
          <a:prstGeom prst="rect">
            <a:avLst/>
          </a:prstGeom>
        </p:spPr>
      </p:pic>
    </p:spTree>
    <p:extLst>
      <p:ext uri="{BB962C8B-B14F-4D97-AF65-F5344CB8AC3E}">
        <p14:creationId xmlns:p14="http://schemas.microsoft.com/office/powerpoint/2010/main" val="71839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522515" y="266313"/>
            <a:ext cx="408414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Preceptor Identification</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288428" y="1486749"/>
            <a:ext cx="2919459"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3" name="TextBox 2">
            <a:extLst>
              <a:ext uri="{FF2B5EF4-FFF2-40B4-BE49-F238E27FC236}">
                <a16:creationId xmlns:a16="http://schemas.microsoft.com/office/drawing/2014/main" id="{FF443314-43C6-601F-3AB9-E28A486BB401}"/>
              </a:ext>
            </a:extLst>
          </p:cNvPr>
          <p:cNvSpPr txBox="1"/>
          <p:nvPr/>
        </p:nvSpPr>
        <p:spPr>
          <a:xfrm>
            <a:off x="228208" y="1398535"/>
            <a:ext cx="1196379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002060"/>
                </a:solidFill>
                <a:latin typeface="Arial" panose="020B0604020202020204" pitchFamily="34" charset="0"/>
                <a:cs typeface="Arial" panose="020B0604020202020204" pitchFamily="34" charset="0"/>
              </a:rPr>
              <a:t>First, familiarize yourself with the role of the preceptor on the </a:t>
            </a:r>
          </a:p>
          <a:p>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hlinkClick r:id="rId3"/>
              </a:rPr>
              <a:t>BSNU Clinical Preceptor Page</a:t>
            </a:r>
            <a:endParaRPr lang="en-US" sz="200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Know what you are asking your preceptor to do.  </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When will you need them? </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How many hours will be involved?  </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What kind of learning opportunities are needed? </a:t>
            </a:r>
          </a:p>
          <a:p>
            <a:pPr marL="800100" lvl="1" indent="-342900">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What credentials does the preceptor need to have?</a:t>
            </a:r>
          </a:p>
          <a:p>
            <a:pPr marL="800100" lvl="1" indent="-342900">
              <a:buFont typeface="Wingdings" panose="05000000000000000000" pitchFamily="2" charset="2"/>
              <a:buChar char="Ø"/>
            </a:pPr>
            <a:endParaRPr lang="en-US" sz="2000" dirty="0">
              <a:solidFill>
                <a:srgbClr val="00206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endParaRPr lang="en-US" sz="2000" dirty="0">
              <a:solidFill>
                <a:srgbClr val="002060"/>
              </a:solidFill>
              <a:latin typeface="Arial" panose="020B0604020202020204" pitchFamily="34" charset="0"/>
              <a:cs typeface="Arial" panose="020B0604020202020204" pitchFamily="34" charset="0"/>
            </a:endParaRPr>
          </a:p>
          <a:p>
            <a:pPr marL="342900" indent="-342900">
              <a:buFont typeface="Arial"/>
              <a:buChar char="•"/>
            </a:pPr>
            <a:r>
              <a:rPr lang="en-US" sz="2000" dirty="0">
                <a:solidFill>
                  <a:srgbClr val="002060"/>
                </a:solidFill>
                <a:latin typeface="Arial" panose="020B0604020202020204" pitchFamily="34" charset="0"/>
                <a:cs typeface="Arial" panose="020B0604020202020204" pitchFamily="34" charset="0"/>
              </a:rPr>
              <a:t>Start networking to identify sites and preceptors aligned with your courses</a:t>
            </a:r>
          </a:p>
          <a:p>
            <a:pPr marL="285750" indent="-285750">
              <a:buFont typeface="Arial"/>
              <a:buChar char="•"/>
            </a:pPr>
            <a:r>
              <a:rPr lang="en-US" sz="2000" dirty="0">
                <a:solidFill>
                  <a:srgbClr val="002060"/>
                </a:solidFill>
                <a:latin typeface="Arial" panose="020B0604020202020204" pitchFamily="34" charset="0"/>
                <a:cs typeface="Arial" panose="020B0604020202020204" pitchFamily="34" charset="0"/>
              </a:rPr>
              <a:t>Google appropriate clinical sites in your area and visit them in person.</a:t>
            </a:r>
          </a:p>
          <a:p>
            <a:pPr marL="285750" indent="-285750">
              <a:buFont typeface="Arial"/>
              <a:buChar char="•"/>
            </a:pPr>
            <a:r>
              <a:rPr lang="en-US" sz="2000" dirty="0">
                <a:solidFill>
                  <a:srgbClr val="002060"/>
                </a:solidFill>
                <a:latin typeface="Arial" panose="020B0604020202020204" pitchFamily="34" charset="0"/>
                <a:cs typeface="Arial" panose="020B0604020202020204" pitchFamily="34" charset="0"/>
              </a:rPr>
              <a:t>Preceptors are more likely to agree to precept if you ask them in person vs. sending an email.</a:t>
            </a:r>
          </a:p>
          <a:p>
            <a:pPr marL="285750" indent="-285750">
              <a:buFont typeface="Arial"/>
              <a:buChar char="•"/>
            </a:pPr>
            <a:r>
              <a:rPr lang="en-US" dirty="0">
                <a:solidFill>
                  <a:srgbClr val="002060"/>
                </a:solidFill>
                <a:latin typeface="Arial" panose="020B0604020202020204" pitchFamily="34" charset="0"/>
                <a:cs typeface="Arial" panose="020B0604020202020204" pitchFamily="34" charset="0"/>
              </a:rPr>
              <a:t>Only one RN to BSN prepared nurse preceptor can be used per course.</a:t>
            </a:r>
          </a:p>
        </p:txBody>
      </p:sp>
      <p:pic>
        <p:nvPicPr>
          <p:cNvPr id="5" name="Picture 5">
            <a:extLst>
              <a:ext uri="{FF2B5EF4-FFF2-40B4-BE49-F238E27FC236}">
                <a16:creationId xmlns:a16="http://schemas.microsoft.com/office/drawing/2014/main" id="{624833B6-0F4E-EA68-14F8-DFAB48C1D7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8013" y="306852"/>
            <a:ext cx="3877753" cy="3869937"/>
          </a:xfrm>
          <a:prstGeom prst="rect">
            <a:avLst/>
          </a:prstGeom>
        </p:spPr>
      </p:pic>
    </p:spTree>
    <p:extLst>
      <p:ext uri="{BB962C8B-B14F-4D97-AF65-F5344CB8AC3E}">
        <p14:creationId xmlns:p14="http://schemas.microsoft.com/office/powerpoint/2010/main" val="300989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12776-4BBB-BDDF-81D5-FF9984D14E9B}"/>
              </a:ext>
            </a:extLst>
          </p:cNvPr>
          <p:cNvPicPr>
            <a:picLocks noChangeAspect="1"/>
          </p:cNvPicPr>
          <p:nvPr/>
        </p:nvPicPr>
        <p:blipFill>
          <a:blip r:embed="rId2"/>
          <a:stretch>
            <a:fillRect/>
          </a:stretch>
        </p:blipFill>
        <p:spPr>
          <a:xfrm>
            <a:off x="8309121" y="1591560"/>
            <a:ext cx="3517119" cy="2294919"/>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64CB0CD-1F48-9AF0-3595-093998F46C7F}"/>
              </a:ext>
            </a:extLst>
          </p:cNvPr>
          <p:cNvPicPr>
            <a:picLocks noChangeAspect="1"/>
          </p:cNvPicPr>
          <p:nvPr/>
        </p:nvPicPr>
        <p:blipFill>
          <a:blip r:embed="rId3"/>
          <a:stretch>
            <a:fillRect/>
          </a:stretch>
        </p:blipFill>
        <p:spPr>
          <a:xfrm>
            <a:off x="335281" y="1573887"/>
            <a:ext cx="3537345" cy="2228526"/>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CE8D224-A37D-E84B-6152-7F72A9A6E7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0142" y="1591560"/>
            <a:ext cx="3391716" cy="2253155"/>
          </a:xfrm>
          <a:prstGeom prst="rect">
            <a:avLst/>
          </a:prstGeom>
        </p:spPr>
      </p:pic>
      <p:sp>
        <p:nvSpPr>
          <p:cNvPr id="5" name="Rectangle 4">
            <a:extLst>
              <a:ext uri="{FF2B5EF4-FFF2-40B4-BE49-F238E27FC236}">
                <a16:creationId xmlns:a16="http://schemas.microsoft.com/office/drawing/2014/main" id="{F6A3BD4E-2CEA-526A-D09E-57E36A575C30}"/>
              </a:ext>
              <a:ext uri="{C183D7F6-B498-43B3-948B-1728B52AA6E4}">
                <adec:decorative xmlns:adec="http://schemas.microsoft.com/office/drawing/2017/decorative" val="1"/>
              </a:ext>
            </a:extLst>
          </p:cNvPr>
          <p:cNvSpPr/>
          <p:nvPr/>
        </p:nvSpPr>
        <p:spPr>
          <a:xfrm>
            <a:off x="15380" y="14962"/>
            <a:ext cx="6739981" cy="1072054"/>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E98F9B-A0EA-2D7A-0443-9079CFECA799}"/>
              </a:ext>
            </a:extLst>
          </p:cNvPr>
          <p:cNvSpPr txBox="1"/>
          <p:nvPr/>
        </p:nvSpPr>
        <p:spPr>
          <a:xfrm>
            <a:off x="6755361" y="163686"/>
            <a:ext cx="53912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2060"/>
                </a:solidFill>
                <a:latin typeface="Arial" panose="020B0604020202020204" pitchFamily="34" charset="0"/>
                <a:cs typeface="Arial" panose="020B0604020202020204" pitchFamily="34" charset="0"/>
              </a:rPr>
              <a:t>Network in preparation of contact with the </a:t>
            </a:r>
          </a:p>
          <a:p>
            <a:pPr algn="ctr"/>
            <a:r>
              <a:rPr lang="en-US" b="1" dirty="0">
                <a:solidFill>
                  <a:srgbClr val="002060"/>
                </a:solidFill>
                <a:latin typeface="Arial" panose="020B0604020202020204" pitchFamily="34" charset="0"/>
                <a:cs typeface="Arial" panose="020B0604020202020204" pitchFamily="34" charset="0"/>
              </a:rPr>
              <a:t>Clinical Learning and Placement Support Team </a:t>
            </a:r>
          </a:p>
          <a:p>
            <a:pPr algn="ctr"/>
            <a:r>
              <a:rPr lang="en-US" b="1" dirty="0">
                <a:solidFill>
                  <a:srgbClr val="002060"/>
                </a:solidFill>
                <a:latin typeface="Arial" panose="020B0604020202020204" pitchFamily="34" charset="0"/>
                <a:cs typeface="Arial" panose="020B0604020202020204" pitchFamily="34" charset="0"/>
              </a:rPr>
              <a:t>regarding the Placement Process.</a:t>
            </a:r>
          </a:p>
        </p:txBody>
      </p:sp>
      <p:sp>
        <p:nvSpPr>
          <p:cNvPr id="7" name="TextBox 6">
            <a:extLst>
              <a:ext uri="{FF2B5EF4-FFF2-40B4-BE49-F238E27FC236}">
                <a16:creationId xmlns:a16="http://schemas.microsoft.com/office/drawing/2014/main" id="{A0310F90-F864-E9C9-3E96-2FEF9509FF81}"/>
              </a:ext>
            </a:extLst>
          </p:cNvPr>
          <p:cNvSpPr txBox="1"/>
          <p:nvPr/>
        </p:nvSpPr>
        <p:spPr>
          <a:xfrm>
            <a:off x="4337440" y="3927998"/>
            <a:ext cx="3517114" cy="2092881"/>
          </a:xfrm>
          <a:prstGeom prst="rect">
            <a:avLst/>
          </a:prstGeom>
          <a:noFill/>
        </p:spPr>
        <p:txBody>
          <a:bodyPr wrap="square" rtlCol="0">
            <a:spAutoFit/>
          </a:bodyPr>
          <a:lstStyle/>
          <a:p>
            <a:pPr algn="ctr"/>
            <a:r>
              <a:rPr lang="en-US" sz="2000" b="1" dirty="0">
                <a:solidFill>
                  <a:srgbClr val="46B1EF"/>
                </a:solidFill>
                <a:latin typeface="Arial" panose="020B0604020202020204" pitchFamily="34" charset="0"/>
                <a:cs typeface="Arial" panose="020B0604020202020204" pitchFamily="34" charset="0"/>
              </a:rPr>
              <a:t>Approaching Potential Sites in Person</a:t>
            </a:r>
          </a:p>
          <a:p>
            <a:pPr algn="ctr"/>
            <a:endParaRPr lang="en-US" b="1" dirty="0">
              <a:solidFill>
                <a:srgbClr val="46B1EF"/>
              </a:solidFill>
              <a:latin typeface="Arial" panose="020B0604020202020204" pitchFamily="34" charset="0"/>
              <a:cs typeface="Arial" panose="020B0604020202020204" pitchFamily="34" charset="0"/>
            </a:endParaRPr>
          </a:p>
          <a:p>
            <a:pPr algn="ctr"/>
            <a:r>
              <a:rPr lang="en-US" dirty="0">
                <a:solidFill>
                  <a:srgbClr val="002060"/>
                </a:solidFill>
                <a:latin typeface="Arial" panose="020B0604020202020204" pitchFamily="34" charset="0"/>
                <a:cs typeface="Arial" panose="020B0604020202020204" pitchFamily="34" charset="0"/>
              </a:rPr>
              <a:t>Meeting face-to-face with potential sites and presenting a copy of your resume allows you to make a good first impression.</a:t>
            </a:r>
          </a:p>
        </p:txBody>
      </p:sp>
      <p:sp>
        <p:nvSpPr>
          <p:cNvPr id="8" name="TextBox 7">
            <a:extLst>
              <a:ext uri="{FF2B5EF4-FFF2-40B4-BE49-F238E27FC236}">
                <a16:creationId xmlns:a16="http://schemas.microsoft.com/office/drawing/2014/main" id="{C4DAE71D-290F-EEA5-86BB-57B9834D6D41}"/>
              </a:ext>
            </a:extLst>
          </p:cNvPr>
          <p:cNvSpPr txBox="1"/>
          <p:nvPr/>
        </p:nvSpPr>
        <p:spPr>
          <a:xfrm>
            <a:off x="335281" y="3927998"/>
            <a:ext cx="3517116" cy="2923877"/>
          </a:xfrm>
          <a:prstGeom prst="rect">
            <a:avLst/>
          </a:prstGeom>
          <a:noFill/>
        </p:spPr>
        <p:txBody>
          <a:bodyPr wrap="square" rtlCol="0">
            <a:spAutoFit/>
          </a:bodyPr>
          <a:lstStyle/>
          <a:p>
            <a:pPr algn="ctr"/>
            <a:r>
              <a:rPr lang="en-US" sz="2000" b="1" dirty="0">
                <a:solidFill>
                  <a:srgbClr val="46B1EF"/>
                </a:solidFill>
                <a:latin typeface="Arial" panose="020B0604020202020204" pitchFamily="34" charset="0"/>
                <a:cs typeface="Arial" panose="020B0604020202020204" pitchFamily="34" charset="0"/>
              </a:rPr>
              <a:t>Network with personal and </a:t>
            </a:r>
          </a:p>
          <a:p>
            <a:pPr algn="ctr"/>
            <a:r>
              <a:rPr lang="en-US" sz="2000" b="1" dirty="0">
                <a:solidFill>
                  <a:srgbClr val="46B1EF"/>
                </a:solidFill>
                <a:latin typeface="Arial" panose="020B0604020202020204" pitchFamily="34" charset="0"/>
                <a:cs typeface="Arial" panose="020B0604020202020204" pitchFamily="34" charset="0"/>
              </a:rPr>
              <a:t>professional contacts</a:t>
            </a:r>
          </a:p>
          <a:p>
            <a:pPr algn="ctr"/>
            <a:endParaRPr lang="en-US" b="1" dirty="0">
              <a:solidFill>
                <a:srgbClr val="46B1EF"/>
              </a:solidFill>
              <a:latin typeface="Arial" panose="020B0604020202020204" pitchFamily="34" charset="0"/>
              <a:cs typeface="Arial" panose="020B0604020202020204" pitchFamily="34" charset="0"/>
            </a:endParaRPr>
          </a:p>
          <a:p>
            <a:pPr algn="ctr"/>
            <a:r>
              <a:rPr lang="en-US" dirty="0">
                <a:solidFill>
                  <a:srgbClr val="002060"/>
                </a:solidFill>
                <a:latin typeface="Arial" panose="020B0604020202020204" pitchFamily="34" charset="0"/>
                <a:cs typeface="Arial" panose="020B0604020202020204" pitchFamily="34" charset="0"/>
              </a:rPr>
              <a:t>Connecting with people and professionals in your circle is a great way to secure your placement with someone who is invested in your success.</a:t>
            </a:r>
          </a:p>
          <a:p>
            <a:pPr algn="ctr"/>
            <a:endParaRPr lang="en-US" dirty="0"/>
          </a:p>
          <a:p>
            <a:pPr algn="ctr"/>
            <a:endParaRPr lang="en-US" dirty="0"/>
          </a:p>
        </p:txBody>
      </p:sp>
      <p:sp>
        <p:nvSpPr>
          <p:cNvPr id="10" name="TextBox 9">
            <a:extLst>
              <a:ext uri="{FF2B5EF4-FFF2-40B4-BE49-F238E27FC236}">
                <a16:creationId xmlns:a16="http://schemas.microsoft.com/office/drawing/2014/main" id="{A5E624EF-43BD-79EA-59A6-7E8CACCA2285}"/>
              </a:ext>
            </a:extLst>
          </p:cNvPr>
          <p:cNvSpPr txBox="1"/>
          <p:nvPr/>
        </p:nvSpPr>
        <p:spPr>
          <a:xfrm>
            <a:off x="8293881" y="3927998"/>
            <a:ext cx="3547597" cy="2369880"/>
          </a:xfrm>
          <a:prstGeom prst="rect">
            <a:avLst/>
          </a:prstGeom>
          <a:noFill/>
        </p:spPr>
        <p:txBody>
          <a:bodyPr wrap="square" rtlCol="0">
            <a:spAutoFit/>
          </a:bodyPr>
          <a:lstStyle/>
          <a:p>
            <a:pPr algn="ctr"/>
            <a:r>
              <a:rPr lang="en-US" sz="2000" b="1" dirty="0">
                <a:solidFill>
                  <a:srgbClr val="46B1EF"/>
                </a:solidFill>
                <a:latin typeface="Arial" panose="020B0604020202020204" pitchFamily="34" charset="0"/>
                <a:cs typeface="Arial" panose="020B0604020202020204" pitchFamily="34" charset="0"/>
              </a:rPr>
              <a:t>Approaching Potential Sites By Phone</a:t>
            </a:r>
          </a:p>
          <a:p>
            <a:pPr algn="ctr"/>
            <a:endParaRPr lang="en-US" dirty="0">
              <a:solidFill>
                <a:srgbClr val="002060"/>
              </a:solidFill>
              <a:latin typeface="Arial" panose="020B0604020202020204" pitchFamily="34" charset="0"/>
              <a:cs typeface="Arial" panose="020B0604020202020204" pitchFamily="34" charset="0"/>
            </a:endParaRPr>
          </a:p>
          <a:p>
            <a:pPr algn="ctr"/>
            <a:r>
              <a:rPr lang="en-US" dirty="0">
                <a:solidFill>
                  <a:srgbClr val="002060"/>
                </a:solidFill>
                <a:latin typeface="Arial" panose="020B0604020202020204" pitchFamily="34" charset="0"/>
                <a:cs typeface="Arial" panose="020B0604020202020204" pitchFamily="34" charset="0"/>
              </a:rPr>
              <a:t>Reaching out to sites by phone provides a great opportunity to introduce yourself, discuss your need for placement, and overall goals of your field experience.</a:t>
            </a:r>
          </a:p>
        </p:txBody>
      </p:sp>
      <p:sp>
        <p:nvSpPr>
          <p:cNvPr id="12" name="Title 11">
            <a:extLst>
              <a:ext uri="{FF2B5EF4-FFF2-40B4-BE49-F238E27FC236}">
                <a16:creationId xmlns:a16="http://schemas.microsoft.com/office/drawing/2014/main" id="{2608B7A8-5CDF-34B8-7046-062EE83E4C2E}"/>
              </a:ext>
            </a:extLst>
          </p:cNvPr>
          <p:cNvSpPr txBox="1">
            <a:spLocks noGrp="1"/>
          </p:cNvSpPr>
          <p:nvPr>
            <p:ph type="title" idx="4294967295"/>
          </p:nvPr>
        </p:nvSpPr>
        <p:spPr>
          <a:xfrm>
            <a:off x="126623" y="289379"/>
            <a:ext cx="6628738"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ea typeface="+mn-ea"/>
                <a:cs typeface="+mn-cs"/>
              </a:rPr>
              <a:t>Networking and Planning for Field Experience</a:t>
            </a:r>
            <a:endParaRPr kumimoji="0" lang="en-US" sz="2800" b="1" i="0" u="none" strike="noStrike" kern="1200" cap="none" spc="0" normalizeH="0" baseline="0" noProof="0" dirty="0">
              <a:ln>
                <a:noFill/>
              </a:ln>
              <a:solidFill>
                <a:schemeClr val="tx1"/>
              </a:solidFill>
              <a:effectLst/>
              <a:uLnTx/>
              <a:uFillTx/>
              <a:ea typeface="+mn-ea"/>
              <a:cs typeface="+mn-cs"/>
            </a:endParaRPr>
          </a:p>
        </p:txBody>
      </p:sp>
    </p:spTree>
    <p:extLst>
      <p:ext uri="{BB962C8B-B14F-4D97-AF65-F5344CB8AC3E}">
        <p14:creationId xmlns:p14="http://schemas.microsoft.com/office/powerpoint/2010/main" val="3834146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9879"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49350" y="90825"/>
            <a:ext cx="482431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Validating Field Experience Hours - E224/L225</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11" name="TextBox 10">
            <a:extLst>
              <a:ext uri="{FF2B5EF4-FFF2-40B4-BE49-F238E27FC236}">
                <a16:creationId xmlns:a16="http://schemas.microsoft.com/office/drawing/2014/main" id="{E52E1AD7-14AD-407D-8A7C-F533DF3B514A}"/>
              </a:ext>
            </a:extLst>
          </p:cNvPr>
          <p:cNvSpPr txBox="1"/>
          <p:nvPr/>
        </p:nvSpPr>
        <p:spPr>
          <a:xfrm>
            <a:off x="549167" y="1402761"/>
            <a:ext cx="10944376" cy="5078313"/>
          </a:xfrm>
          <a:prstGeom prst="rect">
            <a:avLst/>
          </a:prstGeom>
          <a:noFill/>
        </p:spPr>
        <p:txBody>
          <a:bodyPr wrap="square" lIns="91440" tIns="45720" rIns="91440" bIns="45720" anchor="t">
            <a:spAutoFit/>
          </a:bodyPr>
          <a:lstStyle/>
          <a:p>
            <a:pPr marL="228600" marR="0" indent="-228600">
              <a:spcBef>
                <a:spcPts val="0"/>
              </a:spcBef>
              <a:spcAft>
                <a:spcPts val="0"/>
              </a:spcAft>
            </a:pPr>
            <a:r>
              <a:rPr lang="en-US" sz="1800" dirty="0">
                <a:solidFill>
                  <a:srgbClr val="002060"/>
                </a:solidFill>
                <a:effectLst/>
                <a:latin typeface="Arial"/>
                <a:ea typeface="Times New Roman" panose="02020603050405020304" pitchFamily="18" charset="0"/>
                <a:cs typeface="Arial"/>
              </a:rPr>
              <a:t>Submit field experience activities through the “Activity Log” link found on your Field Experience Page, by including the following:</a:t>
            </a:r>
          </a:p>
          <a:p>
            <a:pPr marL="201295"/>
            <a:endParaRPr lang="en-US" dirty="0">
              <a:solidFill>
                <a:srgbClr val="002060"/>
              </a:solidFill>
              <a:latin typeface="Arial"/>
              <a:ea typeface="Times New Roman" panose="02020603050405020304" pitchFamily="18" charset="0"/>
              <a:cs typeface="Arial"/>
            </a:endParaRPr>
          </a:p>
          <a:p>
            <a:pPr marL="544195" indent="-342900">
              <a:buFont typeface="+mj-lt"/>
              <a:buAutoNum type="arabicPeriod"/>
            </a:pPr>
            <a:r>
              <a:rPr lang="en-US" dirty="0">
                <a:solidFill>
                  <a:srgbClr val="002060"/>
                </a:solidFill>
                <a:latin typeface="Arial"/>
                <a:ea typeface="Times New Roman" panose="02020603050405020304" pitchFamily="18" charset="0"/>
                <a:cs typeface="Arial"/>
              </a:rPr>
              <a:t>Enter</a:t>
            </a:r>
            <a:r>
              <a:rPr lang="en-US" dirty="0">
                <a:solidFill>
                  <a:srgbClr val="002060"/>
                </a:solidFill>
                <a:effectLst/>
                <a:latin typeface="Arial"/>
                <a:ea typeface="Times New Roman" panose="02020603050405020304" pitchFamily="18" charset="0"/>
                <a:cs typeface="Arial"/>
              </a:rPr>
              <a:t> the start date and time</a:t>
            </a:r>
            <a:r>
              <a:rPr lang="en-US" dirty="0">
                <a:solidFill>
                  <a:srgbClr val="002060"/>
                </a:solidFill>
                <a:latin typeface="Arial"/>
                <a:ea typeface="Times New Roman" panose="02020603050405020304" pitchFamily="18" charset="0"/>
                <a:cs typeface="Arial"/>
              </a:rPr>
              <a:t> for the day's field experience activity (Each day is logged separately).</a:t>
            </a:r>
          </a:p>
          <a:p>
            <a:pPr marL="544195" indent="-342900">
              <a:buFont typeface="+mj-lt"/>
              <a:buAutoNum type="arabicPeriod"/>
            </a:pPr>
            <a:r>
              <a:rPr lang="en-US" dirty="0">
                <a:solidFill>
                  <a:srgbClr val="002060"/>
                </a:solidFill>
                <a:latin typeface="Arial"/>
                <a:ea typeface="Times New Roman" panose="02020603050405020304" pitchFamily="18" charset="0"/>
                <a:cs typeface="Arial"/>
              </a:rPr>
              <a:t>Enter</a:t>
            </a:r>
            <a:r>
              <a:rPr lang="en-US" sz="1800" dirty="0">
                <a:solidFill>
                  <a:srgbClr val="002060"/>
                </a:solidFill>
                <a:effectLst/>
                <a:latin typeface="Arial"/>
                <a:ea typeface="Times New Roman" panose="02020603050405020304" pitchFamily="18" charset="0"/>
                <a:cs typeface="Arial"/>
              </a:rPr>
              <a:t> the end date and time</a:t>
            </a:r>
            <a:r>
              <a:rPr lang="en-US" dirty="0">
                <a:solidFill>
                  <a:srgbClr val="002060"/>
                </a:solidFill>
                <a:latin typeface="Arial"/>
                <a:ea typeface="Times New Roman" panose="02020603050405020304" pitchFamily="18" charset="0"/>
                <a:cs typeface="Arial"/>
              </a:rPr>
              <a:t> for </a:t>
            </a:r>
            <a:r>
              <a:rPr lang="en-US" sz="1800" dirty="0">
                <a:solidFill>
                  <a:srgbClr val="002060"/>
                </a:solidFill>
                <a:effectLst/>
                <a:latin typeface="Arial"/>
                <a:ea typeface="Times New Roman" panose="02020603050405020304" pitchFamily="18" charset="0"/>
                <a:cs typeface="Arial"/>
              </a:rPr>
              <a:t>the </a:t>
            </a:r>
            <a:r>
              <a:rPr lang="en-US" dirty="0">
                <a:solidFill>
                  <a:srgbClr val="002060"/>
                </a:solidFill>
                <a:latin typeface="Arial"/>
                <a:ea typeface="Times New Roman" panose="02020603050405020304" pitchFamily="18" charset="0"/>
                <a:cs typeface="Arial"/>
              </a:rPr>
              <a:t>day's </a:t>
            </a:r>
            <a:r>
              <a:rPr lang="en-US" sz="1800" dirty="0">
                <a:solidFill>
                  <a:srgbClr val="002060"/>
                </a:solidFill>
                <a:effectLst/>
                <a:latin typeface="Arial"/>
                <a:ea typeface="Times New Roman" panose="02020603050405020304" pitchFamily="18" charset="0"/>
                <a:cs typeface="Arial"/>
              </a:rPr>
              <a:t>field experience</a:t>
            </a:r>
            <a:r>
              <a:rPr lang="en-US" dirty="0">
                <a:solidFill>
                  <a:srgbClr val="002060"/>
                </a:solidFill>
                <a:latin typeface="Arial"/>
                <a:ea typeface="Times New Roman" panose="02020603050405020304" pitchFamily="18" charset="0"/>
                <a:cs typeface="Arial"/>
              </a:rPr>
              <a:t> </a:t>
            </a:r>
            <a:r>
              <a:rPr lang="en-US" sz="1800" dirty="0">
                <a:solidFill>
                  <a:srgbClr val="002060"/>
                </a:solidFill>
                <a:effectLst/>
                <a:latin typeface="Arial"/>
                <a:ea typeface="Times New Roman" panose="02020603050405020304" pitchFamily="18" charset="0"/>
                <a:cs typeface="Arial"/>
              </a:rPr>
              <a:t>activity</a:t>
            </a:r>
            <a:r>
              <a:rPr lang="en-US" dirty="0">
                <a:solidFill>
                  <a:srgbClr val="002060"/>
                </a:solidFill>
                <a:latin typeface="Arial"/>
                <a:ea typeface="Times New Roman" panose="02020603050405020304" pitchFamily="18" charset="0"/>
                <a:cs typeface="Arial"/>
              </a:rPr>
              <a:t> (Each day is logged separately)</a:t>
            </a:r>
            <a:endParaRPr lang="en-US" sz="1800" dirty="0">
              <a:solidFill>
                <a:srgbClr val="002060"/>
              </a:solidFill>
              <a:effectLst/>
              <a:latin typeface="Arial"/>
              <a:ea typeface="Times New Roman" panose="02020603050405020304" pitchFamily="18" charset="0"/>
              <a:cs typeface="Arial"/>
            </a:endParaRPr>
          </a:p>
          <a:p>
            <a:pPr marL="544195" indent="-342900">
              <a:buFont typeface="+mj-lt"/>
              <a:buAutoNum type="arabicPeriod"/>
            </a:pPr>
            <a:r>
              <a:rPr lang="en-US" dirty="0">
                <a:solidFill>
                  <a:srgbClr val="002060"/>
                </a:solidFill>
                <a:latin typeface="Arial"/>
                <a:ea typeface="+mn-lt"/>
                <a:cs typeface="Calibri"/>
              </a:rPr>
              <a:t>Discuss</a:t>
            </a:r>
            <a:r>
              <a:rPr lang="en-US" dirty="0">
                <a:solidFill>
                  <a:srgbClr val="002060"/>
                </a:solidFill>
                <a:latin typeface="Arial"/>
                <a:ea typeface="+mn-lt"/>
                <a:cs typeface="+mn-lt"/>
              </a:rPr>
              <a:t> specific details</a:t>
            </a:r>
            <a:r>
              <a:rPr lang="en-US" sz="1800" dirty="0">
                <a:solidFill>
                  <a:srgbClr val="002060"/>
                </a:solidFill>
                <a:effectLst/>
                <a:latin typeface="Arial"/>
                <a:ea typeface="+mn-lt"/>
                <a:cs typeface="+mn-lt"/>
              </a:rPr>
              <a:t> of</a:t>
            </a:r>
            <a:r>
              <a:rPr lang="en-US" dirty="0">
                <a:solidFill>
                  <a:srgbClr val="002060"/>
                </a:solidFill>
                <a:latin typeface="Arial"/>
                <a:ea typeface="+mn-lt"/>
                <a:cs typeface="+mn-lt"/>
              </a:rPr>
              <a:t> the education, resources, services, collaboration, communication, etc. the </a:t>
            </a:r>
            <a:r>
              <a:rPr lang="en-US" b="1" dirty="0">
                <a:solidFill>
                  <a:srgbClr val="002060"/>
                </a:solidFill>
                <a:latin typeface="Arial"/>
                <a:ea typeface="+mn-lt"/>
                <a:cs typeface="+mn-lt"/>
              </a:rPr>
              <a:t>NURSE</a:t>
            </a:r>
            <a:r>
              <a:rPr lang="en-US" dirty="0">
                <a:solidFill>
                  <a:srgbClr val="002060"/>
                </a:solidFill>
                <a:latin typeface="Arial"/>
                <a:ea typeface="+mn-lt"/>
                <a:cs typeface="+mn-lt"/>
              </a:rPr>
              <a:t> provides while engaging </a:t>
            </a:r>
            <a:r>
              <a:rPr lang="en-US" sz="1800" dirty="0">
                <a:solidFill>
                  <a:srgbClr val="002060"/>
                </a:solidFill>
                <a:effectLst/>
                <a:latin typeface="Arial"/>
                <a:ea typeface="+mn-lt"/>
                <a:cs typeface="+mn-lt"/>
              </a:rPr>
              <a:t>with </a:t>
            </a:r>
            <a:r>
              <a:rPr lang="en-US" dirty="0">
                <a:solidFill>
                  <a:srgbClr val="002060"/>
                </a:solidFill>
                <a:latin typeface="Arial"/>
                <a:ea typeface="+mn-lt"/>
                <a:cs typeface="+mn-lt"/>
              </a:rPr>
              <a:t>patients during this direct care experience that promotes </a:t>
            </a:r>
            <a:r>
              <a:rPr lang="en-US" sz="1800" dirty="0">
                <a:solidFill>
                  <a:srgbClr val="002060"/>
                </a:solidFill>
                <a:effectLst/>
                <a:latin typeface="Arial"/>
                <a:ea typeface="+mn-lt"/>
                <a:cs typeface="+mn-lt"/>
              </a:rPr>
              <a:t>the </a:t>
            </a:r>
            <a:r>
              <a:rPr lang="en-US" dirty="0">
                <a:solidFill>
                  <a:srgbClr val="002060"/>
                </a:solidFill>
                <a:latin typeface="Arial"/>
                <a:ea typeface="+mn-lt"/>
                <a:cs typeface="+mn-lt"/>
              </a:rPr>
              <a:t>chosen sphere </a:t>
            </a:r>
            <a:r>
              <a:rPr lang="en-US" sz="1800" dirty="0">
                <a:solidFill>
                  <a:srgbClr val="002060"/>
                </a:solidFill>
                <a:effectLst/>
                <a:latin typeface="Arial"/>
                <a:ea typeface="+mn-lt"/>
                <a:cs typeface="+mn-lt"/>
              </a:rPr>
              <a:t>of </a:t>
            </a:r>
            <a:r>
              <a:rPr lang="en-US" dirty="0">
                <a:solidFill>
                  <a:srgbClr val="002060"/>
                </a:solidFill>
                <a:latin typeface="Arial"/>
                <a:ea typeface="+mn-lt"/>
                <a:cs typeface="+mn-lt"/>
              </a:rPr>
              <a:t>care</a:t>
            </a:r>
            <a:r>
              <a:rPr lang="en-US" sz="1800" dirty="0">
                <a:solidFill>
                  <a:srgbClr val="002060"/>
                </a:solidFill>
                <a:effectLst/>
                <a:latin typeface="Arial"/>
                <a:ea typeface="+mn-lt"/>
                <a:cs typeface="+mn-lt"/>
              </a:rPr>
              <a:t>.</a:t>
            </a:r>
            <a:r>
              <a:rPr lang="en-US" dirty="0">
                <a:solidFill>
                  <a:srgbClr val="002060"/>
                </a:solidFill>
                <a:latin typeface="Arial"/>
                <a:ea typeface="+mn-lt"/>
                <a:cs typeface="+mn-lt"/>
              </a:rPr>
              <a:t> </a:t>
            </a:r>
            <a:endParaRPr lang="en-US" sz="1800" dirty="0">
              <a:solidFill>
                <a:srgbClr val="002060"/>
              </a:solidFill>
              <a:effectLst/>
              <a:latin typeface="Arial"/>
              <a:ea typeface="+mn-lt"/>
              <a:cs typeface="+mn-lt"/>
            </a:endParaRPr>
          </a:p>
          <a:p>
            <a:pPr marL="544195" indent="-342900">
              <a:buFont typeface="+mj-lt"/>
              <a:buAutoNum type="arabicPeriod"/>
            </a:pPr>
            <a:r>
              <a:rPr lang="en-US" dirty="0">
                <a:solidFill>
                  <a:srgbClr val="002060"/>
                </a:solidFill>
                <a:latin typeface="Arial"/>
                <a:ea typeface="Times New Roman" panose="02020603050405020304" pitchFamily="18" charset="0"/>
                <a:cs typeface="Arial"/>
              </a:rPr>
              <a:t>Select</a:t>
            </a:r>
            <a:r>
              <a:rPr lang="en-US" sz="1800" dirty="0">
                <a:solidFill>
                  <a:srgbClr val="002060"/>
                </a:solidFill>
                <a:effectLst/>
                <a:latin typeface="Arial"/>
                <a:ea typeface="Times New Roman" panose="02020603050405020304" pitchFamily="18" charset="0"/>
                <a:cs typeface="Arial"/>
              </a:rPr>
              <a:t> which sphere of care: Wellness, Disease Prevention, Regenerative/Restorative Health, Chronic Disease Management, Palliative/Hospice Care.</a:t>
            </a:r>
          </a:p>
          <a:p>
            <a:pPr marL="544195" indent="-342900">
              <a:buFont typeface="+mj-lt"/>
              <a:buAutoNum type="arabicPeriod"/>
            </a:pPr>
            <a:r>
              <a:rPr lang="en-US" b="1" dirty="0">
                <a:solidFill>
                  <a:srgbClr val="002060"/>
                </a:solidFill>
                <a:latin typeface="Arial"/>
                <a:ea typeface="+mn-lt"/>
                <a:cs typeface="Calibri"/>
              </a:rPr>
              <a:t>ONLY</a:t>
            </a:r>
            <a:r>
              <a:rPr lang="en-US" b="1" dirty="0">
                <a:solidFill>
                  <a:srgbClr val="002060"/>
                </a:solidFill>
                <a:latin typeface="Arial"/>
                <a:ea typeface="+mn-lt"/>
                <a:cs typeface="+mn-lt"/>
              </a:rPr>
              <a:t> </a:t>
            </a:r>
            <a:r>
              <a:rPr lang="en-US" dirty="0">
                <a:solidFill>
                  <a:srgbClr val="002060"/>
                </a:solidFill>
                <a:latin typeface="Arial"/>
                <a:ea typeface="+mn-lt"/>
                <a:cs typeface="+mn-lt"/>
              </a:rPr>
              <a:t>discuss the selected Sphere of Care: Describe the rationale (why) for the nursing interventions (education, resources, services, collaboration, communication, etc.) discussed above and how these work to achieve the chosen sphere of care.</a:t>
            </a:r>
          </a:p>
          <a:p>
            <a:pPr marL="201295"/>
            <a:endParaRPr lang="en-US" dirty="0">
              <a:solidFill>
                <a:srgbClr val="002060"/>
              </a:solidFill>
              <a:latin typeface="Arial"/>
              <a:ea typeface="+mn-lt"/>
              <a:cs typeface="+mn-lt"/>
            </a:endParaRPr>
          </a:p>
          <a:p>
            <a:pPr marL="201295"/>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NOTE: </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Hours completed as part of your </a:t>
            </a: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regular work duties</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or within your </a:t>
            </a: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normal work setting</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are </a:t>
            </a: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not acceptable</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for this field experience. Field experience hours must be </a:t>
            </a: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distinct, educational, and aligned with course objectives</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—not a continuation of your paid employment.</a:t>
            </a:r>
            <a:endParaRPr lang="en-US" sz="1800" dirty="0">
              <a:solidFill>
                <a:srgbClr val="002060"/>
              </a:solidFill>
              <a:effectLst/>
              <a:latin typeface="Arial" panose="020B0604020202020204" pitchFamily="34" charset="0"/>
              <a:ea typeface="+mn-lt"/>
              <a:cs typeface="Arial" panose="020B0604020202020204" pitchFamily="34" charset="0"/>
            </a:endParaRPr>
          </a:p>
          <a:p>
            <a:pPr marL="201295"/>
            <a:endParaRPr lang="en-US" sz="1800" dirty="0">
              <a:solidFill>
                <a:srgbClr val="002060"/>
              </a:solidFill>
              <a:effectLst/>
              <a:latin typeface="Arial"/>
              <a:ea typeface="+mn-lt"/>
              <a:cs typeface="+mn-lt"/>
            </a:endParaRPr>
          </a:p>
        </p:txBody>
      </p:sp>
      <p:sp>
        <p:nvSpPr>
          <p:cNvPr id="4" name="TextBox 3">
            <a:extLst>
              <a:ext uri="{FF2B5EF4-FFF2-40B4-BE49-F238E27FC236}">
                <a16:creationId xmlns:a16="http://schemas.microsoft.com/office/drawing/2014/main" id="{8B66E9D0-E1EC-7D40-D40B-824A43DF491B}"/>
              </a:ext>
            </a:extLst>
          </p:cNvPr>
          <p:cNvSpPr txBox="1"/>
          <p:nvPr/>
        </p:nvSpPr>
        <p:spPr>
          <a:xfrm>
            <a:off x="5558525" y="495870"/>
            <a:ext cx="6106884" cy="702372"/>
          </a:xfrm>
          <a:prstGeom prst="rect">
            <a:avLst/>
          </a:prstGeom>
          <a:noFill/>
        </p:spPr>
        <p:txBody>
          <a:bodyPr wrap="square">
            <a:spAutoFit/>
          </a:bodyPr>
          <a:lstStyle/>
          <a:p>
            <a:pPr algn="ctr">
              <a:lnSpc>
                <a:spcPct val="115000"/>
              </a:lnSpc>
              <a:spcAft>
                <a:spcPts val="800"/>
              </a:spcAft>
            </a:pP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**Time </a:t>
            </a:r>
            <a:r>
              <a:rPr lang="en-US" b="1" i="1" dirty="0">
                <a:solidFill>
                  <a:srgbClr val="002060"/>
                </a:solidFill>
                <a:latin typeface="Arial" panose="020B0604020202020204" pitchFamily="34" charset="0"/>
                <a:ea typeface="Times New Roman" panose="02020603050405020304" pitchFamily="18" charset="0"/>
                <a:cs typeface="Arial" panose="020B0604020202020204" pitchFamily="34" charset="0"/>
              </a:rPr>
              <a:t>logs will not be available until you have received clearance from CLPS to begin.** </a:t>
            </a:r>
            <a:endParaRPr lang="en-US"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325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D6F1E2-C724-447A-9BF6-85559431EF1C}"/>
              </a:ext>
            </a:extLst>
          </p:cNvPr>
          <p:cNvSpPr>
            <a:spLocks noGrp="1"/>
          </p:cNvSpPr>
          <p:nvPr>
            <p:ph sz="half" idx="1"/>
          </p:nvPr>
        </p:nvSpPr>
        <p:spPr>
          <a:xfrm>
            <a:off x="-1" y="1101011"/>
            <a:ext cx="12192000" cy="5756989"/>
          </a:xfrm>
        </p:spPr>
        <p:txBody>
          <a:bodyPr vert="horz" lIns="91440" tIns="45720" rIns="91440" bIns="45720" rtlCol="0" anchor="t">
            <a:noAutofit/>
          </a:bodyPr>
          <a:lstStyle/>
          <a:p>
            <a:pPr marL="0" marR="0" algn="ctr">
              <a:buNone/>
            </a:pPr>
            <a:r>
              <a:rPr lang="en-US" sz="2000" dirty="0">
                <a:solidFill>
                  <a:srgbClr val="002060"/>
                </a:solidFill>
                <a:effectLst/>
                <a:latin typeface="Arial" panose="020B0604020202020204" pitchFamily="34" charset="0"/>
                <a:ea typeface="Aptos" panose="020B0004020202020204" pitchFamily="34" charset="0"/>
                <a:cs typeface="Arial" panose="020B0604020202020204" pitchFamily="34" charset="0"/>
              </a:rPr>
              <a:t>Students who complete their Health Field Experience hours in the </a:t>
            </a:r>
            <a:r>
              <a:rPr lang="en-US" sz="2000" b="1" i="1" dirty="0">
                <a:solidFill>
                  <a:srgbClr val="002060"/>
                </a:solidFill>
                <a:effectLst/>
                <a:latin typeface="Arial" panose="020B0604020202020204" pitchFamily="34" charset="0"/>
                <a:ea typeface="Aptos" panose="020B0004020202020204" pitchFamily="34" charset="0"/>
                <a:cs typeface="Arial" panose="020B0604020202020204" pitchFamily="34" charset="0"/>
              </a:rPr>
              <a:t>state of Washington</a:t>
            </a:r>
            <a:r>
              <a:rPr lang="en-US" sz="2000" dirty="0">
                <a:solidFill>
                  <a:srgbClr val="002060"/>
                </a:solidFill>
                <a:effectLst/>
                <a:latin typeface="Arial" panose="020B0604020202020204" pitchFamily="34" charset="0"/>
                <a:ea typeface="Aptos" panose="020B0004020202020204" pitchFamily="34" charset="0"/>
                <a:cs typeface="Arial" panose="020B0604020202020204" pitchFamily="34" charset="0"/>
              </a:rPr>
              <a:t> must complete </a:t>
            </a:r>
            <a:r>
              <a:rPr lang="en-US" sz="2000" b="1" dirty="0">
                <a:solidFill>
                  <a:srgbClr val="002060"/>
                </a:solidFill>
                <a:effectLst/>
                <a:latin typeface="Arial" panose="020B0604020202020204" pitchFamily="34" charset="0"/>
                <a:ea typeface="Aptos" panose="020B0004020202020204" pitchFamily="34" charset="0"/>
                <a:cs typeface="Arial" panose="020B0604020202020204" pitchFamily="34" charset="0"/>
              </a:rPr>
              <a:t>3 scheduled phone calls between the Student, Preceptor, and WGU Instructor.</a:t>
            </a:r>
          </a:p>
          <a:p>
            <a:pPr marL="0" marR="0">
              <a:buNone/>
            </a:pPr>
            <a:endPar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800100" lvl="1" indent="-342900">
              <a:buFont typeface="Symbol" panose="05050102010706020507" pitchFamily="18" charset="2"/>
              <a:buChar char=""/>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These 3 phone calls will happen at the beginning, middle, and end of your field experience hours.</a:t>
            </a:r>
            <a:endParaRPr lang="en-US" sz="1600" b="1"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800100" lvl="1" indent="-342900">
              <a:buFont typeface="Symbol" panose="05050102010706020507" pitchFamily="18" charset="2"/>
              <a:buChar char=""/>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Students are responsible for scheduling the calls.</a:t>
            </a:r>
            <a:endParaRPr lang="en-US" sz="1600" b="1"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800100" lvl="1" indent="-342900">
              <a:buFont typeface="Symbol" panose="05050102010706020507" pitchFamily="18" charset="2"/>
              <a:buChar char=""/>
            </a:pP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Student, Preceptor, and WGU Instructor must be present on all 3 calls.</a:t>
            </a:r>
          </a:p>
          <a:p>
            <a:pPr marL="800100" lvl="1" indent="-342900">
              <a:buFont typeface="Symbol" panose="05050102010706020507" pitchFamily="18" charset="2"/>
              <a:buChar char=""/>
            </a:pPr>
            <a:endPar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0">
              <a:buNone/>
            </a:pPr>
            <a:r>
              <a:rPr lang="en-US" sz="1600" b="1" dirty="0">
                <a:solidFill>
                  <a:srgbClr val="002060"/>
                </a:solidFill>
                <a:effectLst/>
                <a:latin typeface="Arial" panose="020B0604020202020204" pitchFamily="34" charset="0"/>
                <a:ea typeface="Aptos" panose="020B0004020202020204" pitchFamily="34" charset="0"/>
                <a:cs typeface="Arial" panose="020B0604020202020204" pitchFamily="34" charset="0"/>
              </a:rPr>
              <a:t>Step </a:t>
            </a:r>
            <a:r>
              <a:rPr lang="en-US" sz="1600" b="1" dirty="0">
                <a:solidFill>
                  <a:srgbClr val="002060"/>
                </a:solidFill>
                <a:latin typeface="Arial" panose="020B0604020202020204" pitchFamily="34" charset="0"/>
                <a:ea typeface="Aptos" panose="020B0004020202020204" pitchFamily="34" charset="0"/>
                <a:cs typeface="Arial" panose="020B0604020202020204" pitchFamily="34" charset="0"/>
              </a:rPr>
              <a:t>1</a:t>
            </a:r>
            <a:r>
              <a:rPr lang="en-US" sz="1600" b="1" dirty="0">
                <a:solidFill>
                  <a:srgbClr val="002060"/>
                </a:solidFill>
                <a:effectLst/>
                <a:latin typeface="Arial" panose="020B0604020202020204" pitchFamily="34" charset="0"/>
                <a:ea typeface="Aptos" panose="020B0004020202020204" pitchFamily="34" charset="0"/>
                <a:cs typeface="Arial" panose="020B0604020202020204" pitchFamily="34" charset="0"/>
              </a:rPr>
              <a:t>.</a:t>
            </a:r>
            <a:endPar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0" marR="0">
              <a:buNone/>
            </a:pPr>
            <a:r>
              <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rPr>
              <a:t>Go to the course home page by clicking on the</a:t>
            </a:r>
            <a:r>
              <a:rPr lang="en-US" sz="1600" b="1" dirty="0">
                <a:solidFill>
                  <a:srgbClr val="002060"/>
                </a:solidFill>
                <a:effectLst/>
                <a:latin typeface="Arial" panose="020B0604020202020204" pitchFamily="34" charset="0"/>
                <a:ea typeface="Aptos" panose="020B0004020202020204" pitchFamily="34" charset="0"/>
                <a:cs typeface="Arial" panose="020B0604020202020204" pitchFamily="34" charset="0"/>
              </a:rPr>
              <a:t> E224 Global and Population Health Course</a:t>
            </a:r>
            <a:r>
              <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rPr>
              <a:t> on your degree plan. On the right side of the course home page, you will see your assigned WGU Instructor. If you are not yet enrolled in this course, you will not see an assigned Instructor. You will need to wait to schedule this call once you have enrolled in the course and been assigned to a specific WGU Instructor.</a:t>
            </a:r>
          </a:p>
          <a:p>
            <a:pPr marL="0" marR="0">
              <a:buNone/>
            </a:pP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Step 2.</a:t>
            </a:r>
            <a:endPar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buFont typeface="Arial" panose="020B0604020202020204" pitchFamily="34" charset="0"/>
              <a:buChar char="•"/>
              <a:tabLst>
                <a:tab pos="457200" algn="l"/>
              </a:tabLst>
            </a:pP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Confirm with your Preceptor</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that they will be available to join a 15-minute call with you and your instructor.</a:t>
            </a:r>
          </a:p>
          <a:p>
            <a:pPr marL="342900" marR="0" lvl="0" indent="-342900">
              <a:buFont typeface="Arial" panose="020B0604020202020204" pitchFamily="34" charset="0"/>
              <a:buChar char="•"/>
              <a:tabLst>
                <a:tab pos="457200" algn="l"/>
              </a:tabLst>
            </a:pP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Click on "Schedule an Appointment"</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found under the picture of your assigned Instructor.</a:t>
            </a:r>
          </a:p>
          <a:p>
            <a:pPr marL="342900" marR="0" lvl="0" indent="-342900">
              <a:buFont typeface="Arial" panose="020B0604020202020204" pitchFamily="34" charset="0"/>
              <a:buChar char="•"/>
              <a:tabLst>
                <a:tab pos="457200" algn="l"/>
              </a:tabLst>
            </a:pP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Schedule a 15-minute appointment.</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You must verify that the time you select is the same time your Preceptor is available to join the scheduled call    </a:t>
            </a:r>
          </a:p>
          <a:p>
            <a:pPr marL="342900" marR="0" lvl="0" indent="-342900">
              <a:buFont typeface="Arial" panose="020B0604020202020204" pitchFamily="34" charset="0"/>
              <a:buChar char="•"/>
              <a:tabLst>
                <a:tab pos="457200" algn="l"/>
              </a:tabLst>
            </a:pP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Include your Preceptor’s Name and the reason for the appointment</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a:t>
            </a:r>
            <a:r>
              <a:rPr lang="en-US" sz="1600" b="1" i="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WA Required Phone Call</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in the “Purpose for the Appointment” box. This will allow your instructor to better prepare for the call. </a:t>
            </a:r>
          </a:p>
        </p:txBody>
      </p:sp>
      <p:sp>
        <p:nvSpPr>
          <p:cNvPr id="10" name="Title 9">
            <a:extLst>
              <a:ext uri="{FF2B5EF4-FFF2-40B4-BE49-F238E27FC236}">
                <a16:creationId xmlns:a16="http://schemas.microsoft.com/office/drawing/2014/main" id="{D12ECC21-EA79-4FE9-94A8-3B090A763827}"/>
              </a:ext>
            </a:extLst>
          </p:cNvPr>
          <p:cNvSpPr>
            <a:spLocks noGrp="1"/>
          </p:cNvSpPr>
          <p:nvPr>
            <p:ph type="title" idx="4294967295"/>
          </p:nvPr>
        </p:nvSpPr>
        <p:spPr>
          <a:xfrm>
            <a:off x="0" y="13996"/>
            <a:ext cx="5372101" cy="1082351"/>
          </a:xfrm>
          <a:prstGeom prst="rect">
            <a:avLst/>
          </a:prstGeom>
          <a:solidFill>
            <a:srgbClr val="002F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Washington 3 Phone Calls</a:t>
            </a:r>
            <a:endParaRPr kumimoji="0" lang="en-US" sz="3200" i="0" u="none" strike="noStrike" kern="1200" cap="none" spc="0" normalizeH="0" baseline="0" noProof="0" dirty="0">
              <a:ln>
                <a:noFill/>
              </a:ln>
              <a:solidFill>
                <a:schemeClr val="lt1"/>
              </a:solidFill>
              <a:effectLst/>
              <a:uLnTx/>
              <a:uFillTx/>
              <a:latin typeface="Arial" panose="020B0604020202020204" pitchFamily="34" charset="0"/>
              <a:cs typeface="Arial" panose="020B0604020202020204" pitchFamily="34" charset="0"/>
            </a:endParaRPr>
          </a:p>
        </p:txBody>
      </p:sp>
      <p:sp>
        <p:nvSpPr>
          <p:cNvPr id="11" name="Isosceles Triangle 10">
            <a:extLst>
              <a:ext uri="{FF2B5EF4-FFF2-40B4-BE49-F238E27FC236}">
                <a16:creationId xmlns:a16="http://schemas.microsoft.com/office/drawing/2014/main" id="{E4EB95BB-EE5D-4918-A543-E6C6E6721E02}"/>
              </a:ex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62CFF5-D7DA-CB77-3CAC-61F34A960335}"/>
              </a:ext>
            </a:extLst>
          </p:cNvPr>
          <p:cNvSpPr txBox="1"/>
          <p:nvPr/>
        </p:nvSpPr>
        <p:spPr>
          <a:xfrm>
            <a:off x="5212120" y="227340"/>
            <a:ext cx="7065605" cy="646331"/>
          </a:xfrm>
          <a:prstGeom prst="rect">
            <a:avLst/>
          </a:prstGeom>
          <a:noFill/>
        </p:spPr>
        <p:txBody>
          <a:bodyPr wrap="square" rtlCol="0">
            <a:spAutoFit/>
          </a:bodyPr>
          <a:lstStyle/>
          <a:p>
            <a:r>
              <a:rPr lang="en-US" sz="3600" b="1" dirty="0">
                <a:solidFill>
                  <a:srgbClr val="002060"/>
                </a:solidFill>
              </a:rPr>
              <a:t>**WA State Specific Requirement**</a:t>
            </a:r>
          </a:p>
        </p:txBody>
      </p:sp>
      <p:pic>
        <p:nvPicPr>
          <p:cNvPr id="1026" name="Picture 2">
            <a:extLst>
              <a:ext uri="{FF2B5EF4-FFF2-40B4-BE49-F238E27FC236}">
                <a16:creationId xmlns:a16="http://schemas.microsoft.com/office/drawing/2014/main" id="{B785A498-6A7F-3CAD-14CB-CE680C15F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56980" y="2200621"/>
            <a:ext cx="1692241" cy="12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4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9600" y="132909"/>
            <a:ext cx="5202796" cy="954107"/>
          </a:xfrm>
          <a:prstGeom prst="rect">
            <a:avLst/>
          </a:prstGeom>
        </p:spPr>
        <p:txBody>
          <a:bodyPr wrap="square">
            <a:spAutoFit/>
          </a:bodyPr>
          <a:lstStyle/>
          <a:p>
            <a:r>
              <a:rPr lang="en-US" sz="2800" b="1">
                <a:solidFill>
                  <a:schemeClr val="bg1"/>
                </a:solidFill>
                <a:latin typeface="+mj-lt"/>
              </a:rPr>
              <a:t>Clinical Learning &amp; Placement Support  Department (CLPS)</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pic>
        <p:nvPicPr>
          <p:cNvPr id="5" name="Picture 4">
            <a:extLst>
              <a:ext uri="{FF2B5EF4-FFF2-40B4-BE49-F238E27FC236}">
                <a16:creationId xmlns:a16="http://schemas.microsoft.com/office/drawing/2014/main" id="{45048D9A-B25E-E730-24F2-2E69EF82222C}"/>
              </a:ext>
            </a:extLst>
          </p:cNvPr>
          <p:cNvPicPr>
            <a:picLocks noChangeAspect="1"/>
          </p:cNvPicPr>
          <p:nvPr/>
        </p:nvPicPr>
        <p:blipFill>
          <a:blip r:embed="rId3"/>
          <a:stretch>
            <a:fillRect/>
          </a:stretch>
        </p:blipFill>
        <p:spPr>
          <a:xfrm>
            <a:off x="0" y="-1"/>
            <a:ext cx="12188660" cy="6350581"/>
          </a:xfrm>
          <a:prstGeom prst="rect">
            <a:avLst/>
          </a:prstGeom>
        </p:spPr>
      </p:pic>
      <p:sp>
        <p:nvSpPr>
          <p:cNvPr id="3" name="Title 2">
            <a:extLst>
              <a:ext uri="{FF2B5EF4-FFF2-40B4-BE49-F238E27FC236}">
                <a16:creationId xmlns:a16="http://schemas.microsoft.com/office/drawing/2014/main" id="{192BCF15-910D-64F6-09B2-0167B94FD521}"/>
              </a:ext>
            </a:extLst>
          </p:cNvPr>
          <p:cNvSpPr txBox="1">
            <a:spLocks noGrp="1"/>
          </p:cNvSpPr>
          <p:nvPr>
            <p:ph type="title" idx="4294967295"/>
          </p:nvPr>
        </p:nvSpPr>
        <p:spPr>
          <a:xfrm>
            <a:off x="801886" y="1615111"/>
            <a:ext cx="2797214" cy="1200329"/>
          </a:xfrm>
          <a:prstGeom prst="rect">
            <a:avLst/>
          </a:prstGeom>
          <a:noFill/>
          <a:ln>
            <a:solidFill>
              <a:schemeClr val="bg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Calibri"/>
                <a:cs typeface="Calibri"/>
              </a:rPr>
              <a:t>Clinical Learning and Placement Support (CLPS)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7923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4770" y="99612"/>
            <a:ext cx="3913965" cy="954107"/>
          </a:xfrm>
          <a:prstGeom prst="rect">
            <a:avLst/>
          </a:prstGeom>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Watch the “PACED” </a:t>
            </a:r>
          </a:p>
          <a:p>
            <a:pPr algn="ctr"/>
            <a:r>
              <a:rPr lang="en-US" sz="2800" dirty="0">
                <a:solidFill>
                  <a:schemeClr val="bg1"/>
                </a:solidFill>
                <a:latin typeface="Arial" panose="020B0604020202020204" pitchFamily="34" charset="0"/>
                <a:cs typeface="Arial" panose="020B0604020202020204" pitchFamily="34" charset="0"/>
              </a:rPr>
              <a:t>Video Series</a:t>
            </a:r>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Lst>
          </p:cNvPr>
          <p:cNvSpPr txBox="1"/>
          <p:nvPr/>
        </p:nvSpPr>
        <p:spPr>
          <a:xfrm>
            <a:off x="424770" y="1348179"/>
            <a:ext cx="11139270" cy="738664"/>
          </a:xfrm>
          <a:prstGeom prst="rect">
            <a:avLst/>
          </a:prstGeom>
          <a:noFill/>
        </p:spPr>
        <p:txBody>
          <a:bodyPr wrap="square">
            <a:spAutoFit/>
          </a:bodyPr>
          <a:lstStyle/>
          <a:p>
            <a:pPr lvl="0" algn="ctr"/>
            <a:r>
              <a:rPr lang="en-US" sz="1400" b="1" i="0" dirty="0">
                <a:solidFill>
                  <a:srgbClr val="002060"/>
                </a:solidFill>
                <a:effectLst/>
                <a:latin typeface="Arial" panose="020B0604020202020204" pitchFamily="34" charset="0"/>
              </a:rPr>
              <a:t>Please review each link to our video series, PACED!  </a:t>
            </a:r>
          </a:p>
          <a:p>
            <a:pPr lvl="0" algn="ctr"/>
            <a:r>
              <a:rPr lang="en-US" sz="1400" b="0" i="0" dirty="0">
                <a:solidFill>
                  <a:srgbClr val="002060"/>
                </a:solidFill>
                <a:effectLst/>
                <a:latin typeface="Arial" panose="020B0604020202020204" pitchFamily="34" charset="0"/>
              </a:rPr>
              <a:t>Each video is 1-1 ½  minutes, and you’re welcome to watch them one at a time or all together in one sitting. </a:t>
            </a:r>
          </a:p>
          <a:p>
            <a:pPr lvl="0" algn="ctr"/>
            <a:r>
              <a:rPr lang="en-US" sz="1400" b="0" i="0" dirty="0">
                <a:solidFill>
                  <a:srgbClr val="002060"/>
                </a:solidFill>
                <a:effectLst/>
                <a:latin typeface="Arial" panose="020B0604020202020204" pitchFamily="34" charset="0"/>
              </a:rPr>
              <a:t>They can be viewed and re-viewed as often as needed. </a:t>
            </a:r>
            <a:endParaRPr lang="en-US" sz="1400" dirty="0">
              <a:solidFill>
                <a:srgbClr val="002060"/>
              </a:solidFill>
            </a:endParaRPr>
          </a:p>
        </p:txBody>
      </p:sp>
      <p:graphicFrame>
        <p:nvGraphicFramePr>
          <p:cNvPr id="9" name="Diagram 9">
            <a:extLst>
              <a:ext uri="{FF2B5EF4-FFF2-40B4-BE49-F238E27FC236}">
                <a16:creationId xmlns:a16="http://schemas.microsoft.com/office/drawing/2014/main" id="{5DF2AD20-3F32-4CEA-A136-D053BD0C5BAB}"/>
              </a:ext>
            </a:extLst>
          </p:cNvPr>
          <p:cNvGraphicFramePr/>
          <p:nvPr/>
        </p:nvGraphicFramePr>
        <p:xfrm>
          <a:off x="210553" y="2360804"/>
          <a:ext cx="11770893" cy="364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6C84066-9AC6-7783-6F13-C9BCC34008E6}"/>
              </a:ext>
            </a:extLst>
          </p:cNvPr>
          <p:cNvSpPr txBox="1"/>
          <p:nvPr/>
        </p:nvSpPr>
        <p:spPr>
          <a:xfrm>
            <a:off x="1104694" y="5381888"/>
            <a:ext cx="10231745" cy="369332"/>
          </a:xfrm>
          <a:prstGeom prst="rect">
            <a:avLst/>
          </a:prstGeom>
          <a:noFill/>
        </p:spPr>
        <p:txBody>
          <a:bodyPr wrap="square" rtlCol="0">
            <a:spAutoFit/>
          </a:bodyPr>
          <a:lstStyle/>
          <a:p>
            <a:r>
              <a:rPr lang="en-US"/>
              <a:t>Click each graphic above to access one of the 7 videos associated with the steps of the Placement Process</a:t>
            </a:r>
          </a:p>
        </p:txBody>
      </p:sp>
      <p:sp>
        <p:nvSpPr>
          <p:cNvPr id="5" name="Title 4">
            <a:extLst>
              <a:ext uri="{FF2B5EF4-FFF2-40B4-BE49-F238E27FC236}">
                <a16:creationId xmlns:a16="http://schemas.microsoft.com/office/drawing/2014/main" id="{09153B09-EDE8-A764-2F6A-CE5688C08AC4}"/>
              </a:ext>
            </a:extLst>
          </p:cNvPr>
          <p:cNvSpPr txBox="1">
            <a:spLocks noGrp="1"/>
          </p:cNvSpPr>
          <p:nvPr>
            <p:ph type="title" idx="4294967295"/>
          </p:nvPr>
        </p:nvSpPr>
        <p:spPr>
          <a:xfrm>
            <a:off x="5649831" y="95489"/>
            <a:ext cx="6542169"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Click the graphics below to link to the PACED Video Series </a:t>
            </a:r>
          </a:p>
        </p:txBody>
      </p:sp>
      <p:sp>
        <p:nvSpPr>
          <p:cNvPr id="3" name="Isosceles Triangle 2">
            <a:extLst>
              <a:ext uri="{FF2B5EF4-FFF2-40B4-BE49-F238E27FC236}">
                <a16:creationId xmlns:a16="http://schemas.microsoft.com/office/drawing/2014/main" id="{E2FF0649-E983-C9F9-576C-FC183C7B199E}"/>
              </a:ext>
              <a:ext uri="{C183D7F6-B498-43B3-948B-1728B52AA6E4}">
                <adec:decorative xmlns:adec="http://schemas.microsoft.com/office/drawing/2017/decorative" val="1"/>
              </a:ext>
            </a:extLst>
          </p:cNvPr>
          <p:cNvSpPr/>
          <p:nvPr/>
        </p:nvSpPr>
        <p:spPr>
          <a:xfrm>
            <a:off x="4938455" y="-4666"/>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36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1990-452C-6C27-212A-BD859B4F3A9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FDAB15-030B-1C35-2344-06B21BBEB306}"/>
              </a:ext>
              <a:ext uri="{C183D7F6-B498-43B3-948B-1728B52AA6E4}">
                <adec:decorative xmlns:adec="http://schemas.microsoft.com/office/drawing/2017/decorative" val="1"/>
              </a:ext>
            </a:extLst>
          </p:cNvPr>
          <p:cNvSpPr/>
          <p:nvPr/>
        </p:nvSpPr>
        <p:spPr>
          <a:xfrm>
            <a:off x="3823748" y="8630"/>
            <a:ext cx="8368251" cy="4626846"/>
          </a:xfrm>
          <a:prstGeom prst="rect">
            <a:avLst/>
          </a:prstGeom>
          <a:solidFill>
            <a:srgbClr val="46B1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8184C8-4CA2-B536-5027-AD020B94F48F}"/>
              </a:ext>
            </a:extLst>
          </p:cNvPr>
          <p:cNvPicPr>
            <a:picLocks noChangeAspect="1"/>
          </p:cNvPicPr>
          <p:nvPr/>
        </p:nvPicPr>
        <p:blipFill>
          <a:blip r:embed="rId3"/>
          <a:stretch>
            <a:fillRect/>
          </a:stretch>
        </p:blipFill>
        <p:spPr>
          <a:xfrm>
            <a:off x="3994440" y="116648"/>
            <a:ext cx="8026866" cy="4364772"/>
          </a:xfrm>
          <a:prstGeom prst="rect">
            <a:avLst/>
          </a:prstGeom>
        </p:spPr>
      </p:pic>
      <p:sp>
        <p:nvSpPr>
          <p:cNvPr id="5" name="Rectangle 4">
            <a:extLst>
              <a:ext uri="{FF2B5EF4-FFF2-40B4-BE49-F238E27FC236}">
                <a16:creationId xmlns:a16="http://schemas.microsoft.com/office/drawing/2014/main" id="{3841D466-2B66-CFAD-4745-9CF13369F531}"/>
              </a:ext>
              <a:ext uri="{C183D7F6-B498-43B3-948B-1728B52AA6E4}">
                <adec:decorative xmlns:adec="http://schemas.microsoft.com/office/drawing/2017/decorative" val="1"/>
              </a:ext>
            </a:extLst>
          </p:cNvPr>
          <p:cNvSpPr/>
          <p:nvPr/>
        </p:nvSpPr>
        <p:spPr>
          <a:xfrm>
            <a:off x="25473" y="3520655"/>
            <a:ext cx="7129806" cy="2572538"/>
          </a:xfrm>
          <a:prstGeom prst="rect">
            <a:avLst/>
          </a:prstGeom>
          <a:solidFill>
            <a:srgbClr val="46B1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E02DDBC-5757-ECA7-DE07-CF721716ACBD}"/>
              </a:ex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B23A20-3153-17B5-BDFC-F07F91F385B8}"/>
              </a:ext>
              <a:ext uri="{C183D7F6-B498-43B3-948B-1728B52AA6E4}">
                <adec:decorative xmlns:adec="http://schemas.microsoft.com/office/drawing/2017/decorative" val="1"/>
              </a:ext>
            </a:extLst>
          </p:cNvPr>
          <p:cNvSpPr/>
          <p:nvPr/>
        </p:nvSpPr>
        <p:spPr>
          <a:xfrm>
            <a:off x="0" y="-4370"/>
            <a:ext cx="3857390"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3CF92EE2-0C9A-39D7-5C80-49796DD98155}"/>
              </a:ext>
            </a:extLst>
          </p:cNvPr>
          <p:cNvSpPr>
            <a:spLocks noGrp="1"/>
          </p:cNvSpPr>
          <p:nvPr>
            <p:ph type="title" idx="4294967295"/>
          </p:nvPr>
        </p:nvSpPr>
        <p:spPr>
          <a:xfrm>
            <a:off x="-1" y="66455"/>
            <a:ext cx="382374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Accessing the Field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Experience Page </a:t>
            </a:r>
          </a:p>
        </p:txBody>
      </p:sp>
      <p:sp>
        <p:nvSpPr>
          <p:cNvPr id="4" name="TextBox 3">
            <a:extLst>
              <a:ext uri="{FF2B5EF4-FFF2-40B4-BE49-F238E27FC236}">
                <a16:creationId xmlns:a16="http://schemas.microsoft.com/office/drawing/2014/main" id="{A84AE79F-B3E3-6147-A96C-BF89CC253033}"/>
              </a:ext>
            </a:extLst>
          </p:cNvPr>
          <p:cNvSpPr txBox="1"/>
          <p:nvPr/>
        </p:nvSpPr>
        <p:spPr>
          <a:xfrm>
            <a:off x="153578" y="1252877"/>
            <a:ext cx="351659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1731"/>
                </a:solidFill>
                <a:latin typeface="Arial" panose="020B0604020202020204" pitchFamily="34" charset="0"/>
                <a:ea typeface="+mn-lt"/>
                <a:cs typeface="Arial" panose="020B0604020202020204" pitchFamily="34" charset="0"/>
                <a:hlinkClick r:id="rId4"/>
              </a:rPr>
              <a:t>Student Facing Field Experience Page</a:t>
            </a:r>
            <a:endParaRPr lang="en-US" dirty="0">
              <a:latin typeface="Arial" panose="020B0604020202020204" pitchFamily="34" charset="0"/>
              <a:ea typeface="Calibri" panose="020F0502020204030204"/>
              <a:cs typeface="Arial" panose="020B0604020202020204" pitchFamily="34" charset="0"/>
            </a:endParaRPr>
          </a:p>
          <a:p>
            <a:endParaRPr lang="en-US" dirty="0">
              <a:solidFill>
                <a:srgbClr val="001731"/>
              </a:solidFill>
              <a:latin typeface="Arial" panose="020B0604020202020204" pitchFamily="34" charset="0"/>
              <a:ea typeface="+mn-lt"/>
              <a:cs typeface="Arial" panose="020B0604020202020204" pitchFamily="34" charset="0"/>
            </a:endParaRPr>
          </a:p>
          <a:p>
            <a:pPr algn="ctr"/>
            <a:r>
              <a:rPr lang="en-US" dirty="0">
                <a:solidFill>
                  <a:srgbClr val="002060"/>
                </a:solidFill>
                <a:latin typeface="Arial" panose="020B0604020202020204" pitchFamily="34" charset="0"/>
                <a:ea typeface="+mn-lt"/>
                <a:cs typeface="Arial" panose="020B0604020202020204" pitchFamily="34" charset="0"/>
              </a:rPr>
              <a:t>You will access and complete the placement requirements within the student facing Field Experience Page. </a:t>
            </a:r>
          </a:p>
        </p:txBody>
      </p:sp>
      <p:pic>
        <p:nvPicPr>
          <p:cNvPr id="7" name="Picture 6">
            <a:extLst>
              <a:ext uri="{FF2B5EF4-FFF2-40B4-BE49-F238E27FC236}">
                <a16:creationId xmlns:a16="http://schemas.microsoft.com/office/drawing/2014/main" id="{3B89BBD9-88A9-34B1-BDE9-B5DE2B9FF7A8}"/>
              </a:ext>
            </a:extLst>
          </p:cNvPr>
          <p:cNvPicPr>
            <a:picLocks noChangeAspect="1"/>
          </p:cNvPicPr>
          <p:nvPr/>
        </p:nvPicPr>
        <p:blipFill>
          <a:blip r:embed="rId5"/>
          <a:stretch>
            <a:fillRect/>
          </a:stretch>
        </p:blipFill>
        <p:spPr>
          <a:xfrm>
            <a:off x="170694" y="3657351"/>
            <a:ext cx="6863246" cy="2279575"/>
          </a:xfrm>
          <a:prstGeom prst="rect">
            <a:avLst/>
          </a:prstGeom>
        </p:spPr>
      </p:pic>
      <p:sp>
        <p:nvSpPr>
          <p:cNvPr id="8" name="Oval 7">
            <a:extLst>
              <a:ext uri="{FF2B5EF4-FFF2-40B4-BE49-F238E27FC236}">
                <a16:creationId xmlns:a16="http://schemas.microsoft.com/office/drawing/2014/main" id="{217B3B67-A81F-7B8F-1CA7-D5E187EB184B}"/>
              </a:ext>
              <a:ext uri="{C183D7F6-B498-43B3-948B-1728B52AA6E4}">
                <adec:decorative xmlns:adec="http://schemas.microsoft.com/office/drawing/2017/decorative" val="1"/>
              </a:ext>
            </a:extLst>
          </p:cNvPr>
          <p:cNvSpPr/>
          <p:nvPr/>
        </p:nvSpPr>
        <p:spPr>
          <a:xfrm>
            <a:off x="8175911" y="209764"/>
            <a:ext cx="1062357" cy="336992"/>
          </a:xfrm>
          <a:prstGeom prst="ellipse">
            <a:avLst/>
          </a:prstGeom>
          <a:noFill/>
          <a:ln w="57150">
            <a:solidFill>
              <a:srgbClr val="97E1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A77185-8C31-895E-6175-6AAC53D549E5}"/>
              </a:ext>
              <a:ext uri="{C183D7F6-B498-43B3-948B-1728B52AA6E4}">
                <adec:decorative xmlns:adec="http://schemas.microsoft.com/office/drawing/2017/decorative" val="1"/>
              </a:ext>
            </a:extLst>
          </p:cNvPr>
          <p:cNvSpPr/>
          <p:nvPr/>
        </p:nvSpPr>
        <p:spPr>
          <a:xfrm>
            <a:off x="5820782" y="4738807"/>
            <a:ext cx="1062357" cy="336992"/>
          </a:xfrm>
          <a:prstGeom prst="ellipse">
            <a:avLst/>
          </a:prstGeom>
          <a:noFill/>
          <a:ln w="57150">
            <a:solidFill>
              <a:srgbClr val="97E1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9ACF0FE-A87F-8364-2CDD-6FED930E0F3E}"/>
              </a:ext>
            </a:extLst>
          </p:cNvPr>
          <p:cNvSpPr txBox="1"/>
          <p:nvPr/>
        </p:nvSpPr>
        <p:spPr>
          <a:xfrm>
            <a:off x="7315534" y="4892864"/>
            <a:ext cx="4583224" cy="1200329"/>
          </a:xfrm>
          <a:prstGeom prst="rect">
            <a:avLst/>
          </a:prstGeom>
          <a:noFill/>
        </p:spPr>
        <p:txBody>
          <a:bodyPr wrap="square">
            <a:spAutoFit/>
          </a:bodyPr>
          <a:lstStyle/>
          <a:p>
            <a:pPr algn="ctr"/>
            <a:r>
              <a:rPr lang="en-US" dirty="0">
                <a:solidFill>
                  <a:srgbClr val="002060"/>
                </a:solidFill>
                <a:latin typeface="Arial" panose="020B0604020202020204" pitchFamily="34" charset="0"/>
                <a:ea typeface="+mn-lt"/>
                <a:cs typeface="Arial" panose="020B0604020202020204" pitchFamily="34" charset="0"/>
              </a:rPr>
              <a:t>You can access the page within your Student Portal on the </a:t>
            </a:r>
            <a:r>
              <a:rPr lang="en-US" b="1" dirty="0">
                <a:solidFill>
                  <a:srgbClr val="002060"/>
                </a:solidFill>
                <a:latin typeface="Arial" panose="020B0604020202020204" pitchFamily="34" charset="0"/>
                <a:ea typeface="+mn-lt"/>
                <a:cs typeface="Arial" panose="020B0604020202020204" pitchFamily="34" charset="0"/>
              </a:rPr>
              <a:t>"Field Experience" tab </a:t>
            </a:r>
            <a:r>
              <a:rPr lang="en-US" dirty="0">
                <a:solidFill>
                  <a:srgbClr val="002060"/>
                </a:solidFill>
                <a:latin typeface="Arial" panose="020B0604020202020204" pitchFamily="34" charset="0"/>
                <a:ea typeface="+mn-lt"/>
                <a:cs typeface="Arial" panose="020B0604020202020204" pitchFamily="34" charset="0"/>
              </a:rPr>
              <a:t>or within your </a:t>
            </a:r>
            <a:r>
              <a:rPr lang="en-US" b="1" dirty="0">
                <a:solidFill>
                  <a:srgbClr val="002060"/>
                </a:solidFill>
                <a:latin typeface="Arial" panose="020B0604020202020204" pitchFamily="34" charset="0"/>
                <a:ea typeface="+mn-lt"/>
                <a:cs typeface="Arial" panose="020B0604020202020204" pitchFamily="34" charset="0"/>
              </a:rPr>
              <a:t>Degree Plan </a:t>
            </a:r>
            <a:r>
              <a:rPr lang="en-US" dirty="0">
                <a:solidFill>
                  <a:srgbClr val="002060"/>
                </a:solidFill>
                <a:latin typeface="Arial" panose="020B0604020202020204" pitchFamily="34" charset="0"/>
                <a:ea typeface="+mn-lt"/>
                <a:cs typeface="Arial" panose="020B0604020202020204" pitchFamily="34" charset="0"/>
              </a:rPr>
              <a:t>by clicking the </a:t>
            </a:r>
            <a:r>
              <a:rPr lang="en-US" b="1" dirty="0">
                <a:solidFill>
                  <a:srgbClr val="002060"/>
                </a:solidFill>
                <a:latin typeface="Arial" panose="020B0604020202020204" pitchFamily="34" charset="0"/>
                <a:ea typeface="+mn-lt"/>
                <a:cs typeface="Arial" panose="020B0604020202020204" pitchFamily="34" charset="0"/>
              </a:rPr>
              <a:t>Field Experience Button</a:t>
            </a:r>
            <a:r>
              <a:rPr lang="en-US" dirty="0">
                <a:solidFill>
                  <a:srgbClr val="002060"/>
                </a:solidFill>
                <a:latin typeface="Arial" panose="020B0604020202020204" pitchFamily="34" charset="0"/>
                <a:ea typeface="+mn-lt"/>
                <a:cs typeface="Arial" panose="020B0604020202020204" pitchFamily="34" charset="0"/>
              </a:rPr>
              <a:t>. </a:t>
            </a:r>
            <a:endParaRPr lang="en-US" dirty="0">
              <a:solidFill>
                <a:srgbClr val="00206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14632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29E4-5867-A210-A427-99864D88E2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1FBA0B7-4FE9-E120-E6FA-ADC6B36995C5}"/>
              </a:ext>
            </a:extLst>
          </p:cNvPr>
          <p:cNvSpPr/>
          <p:nvPr/>
        </p:nvSpPr>
        <p:spPr>
          <a:xfrm>
            <a:off x="0" y="206727"/>
            <a:ext cx="6546442" cy="6410759"/>
          </a:xfrm>
          <a:prstGeom prst="rect">
            <a:avLst/>
          </a:prstGeom>
          <a:solidFill>
            <a:srgbClr val="EEF6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93A0A0-42A6-B22F-85E1-41CD1356D6E2}"/>
              </a:ex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627853-8195-0629-4FB8-3AF4973BAD5C}"/>
              </a:ext>
              <a:ext uri="{C183D7F6-B498-43B3-948B-1728B52AA6E4}">
                <adec:decorative xmlns:adec="http://schemas.microsoft.com/office/drawing/2017/decorative" val="1"/>
              </a:ext>
            </a:extLst>
          </p:cNvPr>
          <p:cNvSpPr/>
          <p:nvPr/>
        </p:nvSpPr>
        <p:spPr>
          <a:xfrm>
            <a:off x="8256" y="-17925"/>
            <a:ext cx="6087743"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4683B657-37D1-7B22-CE69-74E204B470D0}"/>
              </a:ext>
            </a:extLst>
          </p:cNvPr>
          <p:cNvSpPr>
            <a:spLocks noGrp="1"/>
          </p:cNvSpPr>
          <p:nvPr>
            <p:ph type="title" idx="4294967295"/>
          </p:nvPr>
        </p:nvSpPr>
        <p:spPr>
          <a:xfrm>
            <a:off x="1272673" y="240514"/>
            <a:ext cx="382211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Field Experience Page </a:t>
            </a:r>
          </a:p>
        </p:txBody>
      </p:sp>
      <p:sp>
        <p:nvSpPr>
          <p:cNvPr id="22" name="Rectangle 21">
            <a:extLst>
              <a:ext uri="{FF2B5EF4-FFF2-40B4-BE49-F238E27FC236}">
                <a16:creationId xmlns:a16="http://schemas.microsoft.com/office/drawing/2014/main" id="{1D1D515A-06D9-A8F0-1D83-70F373EF343F}"/>
              </a:ext>
            </a:extLst>
          </p:cNvPr>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3" name="TextBox 2">
            <a:extLst>
              <a:ext uri="{FF2B5EF4-FFF2-40B4-BE49-F238E27FC236}">
                <a16:creationId xmlns:a16="http://schemas.microsoft.com/office/drawing/2014/main" id="{D9BC479E-D8F6-BE5C-7C1C-8C383C838362}"/>
              </a:ext>
            </a:extLst>
          </p:cNvPr>
          <p:cNvSpPr txBox="1"/>
          <p:nvPr/>
        </p:nvSpPr>
        <p:spPr>
          <a:xfrm>
            <a:off x="88914" y="1082351"/>
            <a:ext cx="6087743" cy="5262979"/>
          </a:xfrm>
          <a:prstGeom prst="rect">
            <a:avLst/>
          </a:prstGeom>
          <a:noFill/>
        </p:spPr>
        <p:txBody>
          <a:bodyPr wrap="square" lIns="91440" tIns="45720" rIns="91440" bIns="45720" rtlCol="0" anchor="t">
            <a:spAutoFit/>
          </a:bodyPr>
          <a:lstStyle/>
          <a:p>
            <a:r>
              <a:rPr lang="en-US" sz="1200" b="1" dirty="0">
                <a:solidFill>
                  <a:srgbClr val="000000"/>
                </a:solidFill>
                <a:latin typeface="Arial" panose="020B0604020202020204" pitchFamily="34" charset="0"/>
                <a:ea typeface="+mn-lt"/>
                <a:cs typeface="Arial" panose="020B0604020202020204" pitchFamily="34" charset="0"/>
              </a:rPr>
              <a:t>1. Field Experience Requirements</a:t>
            </a:r>
          </a:p>
          <a:p>
            <a:endParaRPr lang="en-US" sz="1200" dirty="0">
              <a:solidFill>
                <a:srgbClr val="000000"/>
              </a:solidFill>
              <a:latin typeface="Arial" panose="020B0604020202020204" pitchFamily="34" charset="0"/>
              <a:ea typeface="+mn-lt"/>
              <a:cs typeface="Arial" panose="020B0604020202020204" pitchFamily="34" charset="0"/>
            </a:endParaRP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Includes a checklist of tasks students must complete as part of the placement process.</a:t>
            </a: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Tasks may vary depending on your specific program of study.</a:t>
            </a:r>
          </a:p>
          <a:p>
            <a:endParaRPr lang="en-US" sz="1200" dirty="0">
              <a:solidFill>
                <a:srgbClr val="000000"/>
              </a:solidFill>
              <a:latin typeface="Arial" panose="020B0604020202020204" pitchFamily="34" charset="0"/>
              <a:ea typeface="+mn-lt"/>
              <a:cs typeface="Arial" panose="020B0604020202020204" pitchFamily="34" charset="0"/>
            </a:endParaRPr>
          </a:p>
          <a:p>
            <a:r>
              <a:rPr lang="en-US" sz="1200" b="1" dirty="0">
                <a:solidFill>
                  <a:srgbClr val="000000"/>
                </a:solidFill>
                <a:latin typeface="Arial" panose="020B0604020202020204" pitchFamily="34" charset="0"/>
                <a:ea typeface="+mn-lt"/>
                <a:cs typeface="Arial" panose="020B0604020202020204" pitchFamily="34" charset="0"/>
              </a:rPr>
              <a:t>2. Site/Organization-Specific Requirements</a:t>
            </a:r>
          </a:p>
          <a:p>
            <a:endParaRPr lang="en-US" sz="1200" dirty="0">
              <a:solidFill>
                <a:srgbClr val="000000"/>
              </a:solidFill>
              <a:latin typeface="Arial" panose="020B0604020202020204" pitchFamily="34" charset="0"/>
              <a:ea typeface="+mn-lt"/>
              <a:cs typeface="Arial" panose="020B0604020202020204" pitchFamily="34" charset="0"/>
            </a:endParaRP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Details health and compliance requirements (e.g., immunizations, CPR certification) mandated by clinical sites.</a:t>
            </a: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All items must be completed to receive clearance to begin your field experience.</a:t>
            </a:r>
          </a:p>
          <a:p>
            <a:endParaRPr lang="en-US" sz="1200" dirty="0">
              <a:solidFill>
                <a:srgbClr val="000000"/>
              </a:solidFill>
              <a:latin typeface="Arial" panose="020B0604020202020204" pitchFamily="34" charset="0"/>
              <a:ea typeface="+mn-lt"/>
              <a:cs typeface="Arial" panose="020B0604020202020204" pitchFamily="34" charset="0"/>
            </a:endParaRPr>
          </a:p>
          <a:p>
            <a:r>
              <a:rPr lang="en-US" sz="1200" b="1" dirty="0">
                <a:solidFill>
                  <a:srgbClr val="000000"/>
                </a:solidFill>
                <a:latin typeface="Arial" panose="020B0604020202020204" pitchFamily="34" charset="0"/>
                <a:ea typeface="+mn-lt"/>
                <a:cs typeface="Arial" panose="020B0604020202020204" pitchFamily="34" charset="0"/>
              </a:rPr>
              <a:t>3. Placement Progress</a:t>
            </a:r>
          </a:p>
          <a:p>
            <a:endParaRPr lang="en-US" sz="1200" dirty="0">
              <a:solidFill>
                <a:srgbClr val="000000"/>
              </a:solidFill>
              <a:latin typeface="Arial" panose="020B0604020202020204" pitchFamily="34" charset="0"/>
              <a:ea typeface="+mn-lt"/>
              <a:cs typeface="Arial" panose="020B0604020202020204" pitchFamily="34" charset="0"/>
            </a:endParaRP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Provides personalized updates on your placement status.</a:t>
            </a: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Includes pending tasks, estimated timelines, and your next steps.</a:t>
            </a:r>
          </a:p>
          <a:p>
            <a:endParaRPr lang="en-US" sz="1200" dirty="0">
              <a:solidFill>
                <a:srgbClr val="000000"/>
              </a:solidFill>
              <a:latin typeface="Arial" panose="020B0604020202020204" pitchFamily="34" charset="0"/>
              <a:ea typeface="+mn-lt"/>
              <a:cs typeface="Arial" panose="020B0604020202020204" pitchFamily="34" charset="0"/>
            </a:endParaRPr>
          </a:p>
          <a:p>
            <a:r>
              <a:rPr lang="en-US" sz="1200" b="1" dirty="0">
                <a:solidFill>
                  <a:srgbClr val="000000"/>
                </a:solidFill>
                <a:latin typeface="Arial" panose="020B0604020202020204" pitchFamily="34" charset="0"/>
                <a:ea typeface="+mn-lt"/>
                <a:cs typeface="Arial" panose="020B0604020202020204" pitchFamily="34" charset="0"/>
              </a:rPr>
              <a:t>4. Field Experience Toolbox</a:t>
            </a:r>
          </a:p>
          <a:p>
            <a:endParaRPr lang="en-US" sz="1200" dirty="0">
              <a:solidFill>
                <a:srgbClr val="000000"/>
              </a:solidFill>
              <a:latin typeface="Arial" panose="020B0604020202020204" pitchFamily="34" charset="0"/>
              <a:ea typeface="+mn-lt"/>
              <a:cs typeface="Arial" panose="020B0604020202020204" pitchFamily="34" charset="0"/>
            </a:endParaRP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Offers quick access to handbooks, instructional guides, and helpful resources.</a:t>
            </a: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Designed to support you throughout your placement journey.</a:t>
            </a:r>
          </a:p>
          <a:p>
            <a:endParaRPr lang="en-US" sz="1200" dirty="0">
              <a:solidFill>
                <a:srgbClr val="000000"/>
              </a:solidFill>
              <a:latin typeface="Arial" panose="020B0604020202020204" pitchFamily="34" charset="0"/>
              <a:ea typeface="+mn-lt"/>
              <a:cs typeface="Arial" panose="020B0604020202020204" pitchFamily="34" charset="0"/>
            </a:endParaRPr>
          </a:p>
          <a:p>
            <a:r>
              <a:rPr lang="en-US" sz="1200" b="1" dirty="0">
                <a:solidFill>
                  <a:srgbClr val="000000"/>
                </a:solidFill>
                <a:latin typeface="Arial" panose="020B0604020202020204" pitchFamily="34" charset="0"/>
                <a:ea typeface="+mn-lt"/>
                <a:cs typeface="Arial" panose="020B0604020202020204" pitchFamily="34" charset="0"/>
              </a:rPr>
              <a:t>5. Need More Help?</a:t>
            </a:r>
          </a:p>
          <a:p>
            <a:endParaRPr lang="en-US" sz="1200" dirty="0">
              <a:solidFill>
                <a:srgbClr val="000000"/>
              </a:solidFill>
              <a:latin typeface="Arial" panose="020B0604020202020204" pitchFamily="34" charset="0"/>
              <a:ea typeface="+mn-lt"/>
              <a:cs typeface="Arial" panose="020B0604020202020204" pitchFamily="34" charset="0"/>
            </a:endParaRP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Connect with your Placement or Compliance Coordinator for personalized support.</a:t>
            </a:r>
          </a:p>
          <a:p>
            <a:pPr marL="628650" lvl="1" indent="-171450">
              <a:buFont typeface="Courier New" panose="02070309020205020404" pitchFamily="49" charset="0"/>
              <a:buChar char="o"/>
            </a:pPr>
            <a:r>
              <a:rPr lang="en-US" sz="1200" dirty="0">
                <a:solidFill>
                  <a:srgbClr val="000000"/>
                </a:solidFill>
                <a:latin typeface="Arial" panose="020B0604020202020204" pitchFamily="34" charset="0"/>
                <a:ea typeface="+mn-lt"/>
                <a:cs typeface="Arial" panose="020B0604020202020204" pitchFamily="34" charset="0"/>
              </a:rPr>
              <a:t>Includes contact details and a link to schedule a support call</a:t>
            </a:r>
          </a:p>
        </p:txBody>
      </p:sp>
      <p:pic>
        <p:nvPicPr>
          <p:cNvPr id="6" name="Picture 5">
            <a:extLst>
              <a:ext uri="{FF2B5EF4-FFF2-40B4-BE49-F238E27FC236}">
                <a16:creationId xmlns:a16="http://schemas.microsoft.com/office/drawing/2014/main" id="{CE42A832-4A0E-C68C-6A11-8D7DCF2DF1CE}"/>
              </a:ext>
            </a:extLst>
          </p:cNvPr>
          <p:cNvPicPr>
            <a:picLocks noChangeAspect="1"/>
          </p:cNvPicPr>
          <p:nvPr/>
        </p:nvPicPr>
        <p:blipFill>
          <a:blip r:embed="rId3"/>
          <a:stretch>
            <a:fillRect/>
          </a:stretch>
        </p:blipFill>
        <p:spPr>
          <a:xfrm>
            <a:off x="6096000" y="-17925"/>
            <a:ext cx="6096000" cy="6350581"/>
          </a:xfrm>
          <a:prstGeom prst="rect">
            <a:avLst/>
          </a:prstGeom>
        </p:spPr>
      </p:pic>
    </p:spTree>
    <p:extLst>
      <p:ext uri="{BB962C8B-B14F-4D97-AF65-F5344CB8AC3E}">
        <p14:creationId xmlns:p14="http://schemas.microsoft.com/office/powerpoint/2010/main" val="69953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544325"/>
            <a:ext cx="5580673" cy="4292827"/>
          </a:xfrm>
          <a:prstGeom prst="rect">
            <a:avLst/>
          </a:prstGeom>
        </p:spPr>
      </p:pic>
      <p:sp>
        <p:nvSpPr>
          <p:cNvPr id="5" name="Content Placeholder 4"/>
          <p:cNvSpPr>
            <a:spLocks noGrp="1"/>
          </p:cNvSpPr>
          <p:nvPr>
            <p:ph idx="1"/>
          </p:nvPr>
        </p:nvSpPr>
        <p:spPr>
          <a:xfrm>
            <a:off x="273568" y="1994349"/>
            <a:ext cx="5527740" cy="2533514"/>
          </a:xfrm>
        </p:spPr>
        <p:txBody>
          <a:bodyPr>
            <a:normAutofit/>
          </a:bodyPr>
          <a:lstStyle/>
          <a:p>
            <a:pPr marL="0" indent="0" algn="ctr">
              <a:buNone/>
            </a:pPr>
            <a:r>
              <a:rPr lang="en-US" dirty="0">
                <a:solidFill>
                  <a:srgbClr val="002060"/>
                </a:solidFill>
                <a:latin typeface="Arial" panose="020B0604020202020204" pitchFamily="34" charset="0"/>
                <a:cs typeface="Arial" panose="020B0604020202020204" pitchFamily="34" charset="0"/>
              </a:rPr>
              <a:t>A combination of direct and/or indirect hours through which professional practice and simulation experiences are supervised, verified, evaluated, and documented.</a:t>
            </a:r>
          </a:p>
        </p:txBody>
      </p:sp>
      <p:sp>
        <p:nvSpPr>
          <p:cNvPr id="2" name="Rectangle 1">
            <a:extLst>
              <a:ext uri="{C183D7F6-B498-43B3-948B-1728B52AA6E4}">
                <adec:decorative xmlns:adec="http://schemas.microsoft.com/office/drawing/2017/decorative" val="1"/>
              </a:ext>
            </a:extLst>
          </p:cNvPr>
          <p:cNvSpPr/>
          <p:nvPr/>
        </p:nvSpPr>
        <p:spPr>
          <a:xfrm>
            <a:off x="-1" y="6351685"/>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1" y="4665"/>
            <a:ext cx="5372101" cy="1082351"/>
          </a:xfrm>
          <a:prstGeom prst="rect">
            <a:avLst/>
          </a:prstGeom>
          <a:solidFill>
            <a:srgbClr val="002F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lt1"/>
                </a:solidFill>
                <a:effectLst/>
                <a:uLnTx/>
                <a:uFillTx/>
                <a:latin typeface="Arial" panose="020B0604020202020204" pitchFamily="34" charset="0"/>
                <a:cs typeface="Arial" panose="020B0604020202020204" pitchFamily="34" charset="0"/>
              </a:rPr>
              <a:t>What Are Clinical Field Experiences?</a:t>
            </a:r>
          </a:p>
        </p:txBody>
      </p:sp>
      <p:sp>
        <p:nvSpPr>
          <p:cNvPr id="14" name="Rectangle 13">
            <a:extLst>
              <a:ext uri="{C183D7F6-B498-43B3-948B-1728B52AA6E4}">
                <adec:decorative xmlns:adec="http://schemas.microsoft.com/office/drawing/2017/decorative" val="1"/>
              </a:ext>
            </a:extLst>
          </p:cNvPr>
          <p:cNvSpPr/>
          <p:nvPr/>
        </p:nvSpPr>
        <p:spPr>
          <a:xfrm>
            <a:off x="193964" y="190382"/>
            <a:ext cx="4466351" cy="707886"/>
          </a:xfrm>
          <a:prstGeom prst="rect">
            <a:avLst/>
          </a:prstGeom>
        </p:spPr>
        <p:txBody>
          <a:bodyPr wrap="square">
            <a:spAutoFit/>
          </a:bodyPr>
          <a:lstStyle/>
          <a:p>
            <a:r>
              <a:rPr lang="en-US" sz="4000">
                <a:solidFill>
                  <a:schemeClr val="bg1"/>
                </a:solidFill>
                <a:latin typeface="+mj-lt"/>
              </a:rPr>
              <a:t> </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9">
            <a:extLst>
              <a:ext uri="{FF2B5EF4-FFF2-40B4-BE49-F238E27FC236}">
                <a16:creationId xmlns:a16="http://schemas.microsoft.com/office/drawing/2014/main" id="{BACCA17E-05A2-49DC-A4A9-508DBD48B4A5}"/>
              </a:ext>
            </a:extLst>
          </p:cNvPr>
          <p:cNvGraphicFramePr>
            <a:graphicFrameLocks noGrp="1"/>
          </p:cNvGraphicFramePr>
          <p:nvPr>
            <p:extLst>
              <p:ext uri="{D42A27DB-BD31-4B8C-83A1-F6EECF244321}">
                <p14:modId xmlns:p14="http://schemas.microsoft.com/office/powerpoint/2010/main" val="171242753"/>
              </p:ext>
            </p:extLst>
          </p:nvPr>
        </p:nvGraphicFramePr>
        <p:xfrm>
          <a:off x="0" y="5425866"/>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317695402"/>
                    </a:ext>
                  </a:extLst>
                </a:gridCol>
              </a:tblGrid>
              <a:tr h="916488">
                <a:tc>
                  <a:txBody>
                    <a:bodyPr/>
                    <a:lstStyle/>
                    <a:p>
                      <a:pPr algn="ctr"/>
                      <a:r>
                        <a:rPr lang="en-US" sz="1800" b="1" kern="1200" dirty="0">
                          <a:solidFill>
                            <a:schemeClr val="lt1"/>
                          </a:solidFill>
                          <a:effectLst/>
                          <a:latin typeface="Arial" panose="020B0604020202020204" pitchFamily="34" charset="0"/>
                          <a:ea typeface="+mn-ea"/>
                          <a:cs typeface="Arial" panose="020B0604020202020204" pitchFamily="34" charset="0"/>
                        </a:rPr>
                        <a:t>All learners in entry-level professional nursing  programs will engage in direct patient care learning activities in all four spheres  of care and across the life span (Wellness/  Disease Prevention, Regenerative/Restorative Care, Hospice Palliative Care and Chronic Disease Management) and provide clear evidence of student competency achievement (AACN, 2021, P 19)</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7409143"/>
                  </a:ext>
                </a:extLst>
              </a:tr>
            </a:tbl>
          </a:graphicData>
        </a:graphic>
      </p:graphicFrame>
    </p:spTree>
    <p:extLst>
      <p:ext uri="{BB962C8B-B14F-4D97-AF65-F5344CB8AC3E}">
        <p14:creationId xmlns:p14="http://schemas.microsoft.com/office/powerpoint/2010/main" val="1772722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E903-408F-CCD8-FE4E-DD311348ECD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28FF42-A78C-0598-B9E8-A942F8B3D307}"/>
              </a:ex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E35A23-5B58-6A5C-BA66-36A46B98119C}"/>
              </a:ex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4AFD83D9-3E57-DCDC-EDD4-A6DBBFA9CE68}"/>
              </a:ext>
            </a:extLst>
          </p:cNvPr>
          <p:cNvSpPr>
            <a:spLocks noGrp="1"/>
          </p:cNvSpPr>
          <p:nvPr>
            <p:ph type="title" idx="4294967295"/>
          </p:nvPr>
        </p:nvSpPr>
        <p:spPr>
          <a:xfrm>
            <a:off x="78261" y="314320"/>
            <a:ext cx="518984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Field Experience Requirements</a:t>
            </a:r>
          </a:p>
        </p:txBody>
      </p:sp>
      <p:sp>
        <p:nvSpPr>
          <p:cNvPr id="3" name="TextBox 2">
            <a:extLst>
              <a:ext uri="{FF2B5EF4-FFF2-40B4-BE49-F238E27FC236}">
                <a16:creationId xmlns:a16="http://schemas.microsoft.com/office/drawing/2014/main" id="{701F00BA-28F0-7B0D-7968-DE08F0031602}"/>
              </a:ext>
            </a:extLst>
          </p:cNvPr>
          <p:cNvSpPr txBox="1"/>
          <p:nvPr/>
        </p:nvSpPr>
        <p:spPr>
          <a:xfrm>
            <a:off x="-10314" y="1265312"/>
            <a:ext cx="5025879" cy="501675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The </a:t>
            </a:r>
            <a:r>
              <a:rPr lang="en-US" sz="2000" b="1" dirty="0">
                <a:solidFill>
                  <a:srgbClr val="002060"/>
                </a:solidFill>
                <a:latin typeface="Arial" panose="020B0604020202020204" pitchFamily="34" charset="0"/>
                <a:cs typeface="Arial" panose="020B0604020202020204" pitchFamily="34" charset="0"/>
              </a:rPr>
              <a:t>Field Experience Page</a:t>
            </a:r>
            <a:r>
              <a:rPr lang="en-US" sz="2000" dirty="0">
                <a:solidFill>
                  <a:srgbClr val="002060"/>
                </a:solidFill>
                <a:latin typeface="Arial" panose="020B0604020202020204" pitchFamily="34" charset="0"/>
                <a:cs typeface="Arial" panose="020B0604020202020204" pitchFamily="34" charset="0"/>
              </a:rPr>
              <a:t> is a personalized resource containing field experience requirements and a checklist tailored to each WGU student. </a:t>
            </a:r>
          </a:p>
          <a:p>
            <a:pPr marL="342900" indent="-3429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This page serves as the primary platform for submitting required information for placement. Be sure to check it regularly for important updates.</a:t>
            </a:r>
          </a:p>
          <a:p>
            <a:pPr marL="342900" indent="-3429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Field Experience Page is also where you will find a link to submit your time logs once you are fully cleared, the field experience course is active in a current term, and you have clicked “start now” on the course. </a:t>
            </a:r>
          </a:p>
        </p:txBody>
      </p:sp>
      <p:sp>
        <p:nvSpPr>
          <p:cNvPr id="7" name="Rectangle 6">
            <a:extLst>
              <a:ext uri="{FF2B5EF4-FFF2-40B4-BE49-F238E27FC236}">
                <a16:creationId xmlns:a16="http://schemas.microsoft.com/office/drawing/2014/main" id="{A27913ED-8DED-F757-6CDA-417D20944715}"/>
              </a:ext>
              <a:ext uri="{C183D7F6-B498-43B3-948B-1728B52AA6E4}">
                <adec:decorative xmlns:adec="http://schemas.microsoft.com/office/drawing/2017/decorative" val="1"/>
              </a:ext>
            </a:extLst>
          </p:cNvPr>
          <p:cNvSpPr/>
          <p:nvPr/>
        </p:nvSpPr>
        <p:spPr>
          <a:xfrm>
            <a:off x="5372100" y="0"/>
            <a:ext cx="6819900" cy="6852231"/>
          </a:xfrm>
          <a:prstGeom prst="rect">
            <a:avLst/>
          </a:prstGeom>
          <a:solidFill>
            <a:srgbClr val="97E1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990323-1F58-B229-1EBB-DC853DAAF2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0079" y="185894"/>
            <a:ext cx="6429670" cy="6486212"/>
          </a:xfrm>
          <a:prstGeom prst="rect">
            <a:avLst/>
          </a:prstGeom>
        </p:spPr>
      </p:pic>
    </p:spTree>
    <p:extLst>
      <p:ext uri="{BB962C8B-B14F-4D97-AF65-F5344CB8AC3E}">
        <p14:creationId xmlns:p14="http://schemas.microsoft.com/office/powerpoint/2010/main" val="44559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7974-9CC0-765D-47A9-340BDE2233F9}"/>
              </a:ext>
            </a:extLst>
          </p:cNvPr>
          <p:cNvSpPr>
            <a:spLocks noGrp="1"/>
          </p:cNvSpPr>
          <p:nvPr>
            <p:ph type="title"/>
          </p:nvPr>
        </p:nvSpPr>
        <p:spPr>
          <a:xfrm>
            <a:off x="177082" y="158659"/>
            <a:ext cx="7375815" cy="795081"/>
          </a:xfrm>
        </p:spPr>
        <p:txBody>
          <a:bodyPr anchor="ctr">
            <a:normAutofit/>
          </a:bodyPr>
          <a:lstStyle/>
          <a:p>
            <a:r>
              <a:rPr lang="en-US" dirty="0">
                <a:solidFill>
                  <a:srgbClr val="002060"/>
                </a:solidFill>
                <a:latin typeface="Arial" panose="020B0604020202020204" pitchFamily="34" charset="0"/>
                <a:cs typeface="Arial" panose="020B0604020202020204" pitchFamily="34" charset="0"/>
              </a:rPr>
              <a:t>Preplacement Preparation Tasks</a:t>
            </a:r>
          </a:p>
        </p:txBody>
      </p:sp>
      <p:sp>
        <p:nvSpPr>
          <p:cNvPr id="3" name="Footer Placeholder 2">
            <a:extLst>
              <a:ext uri="{FF2B5EF4-FFF2-40B4-BE49-F238E27FC236}">
                <a16:creationId xmlns:a16="http://schemas.microsoft.com/office/drawing/2014/main" id="{80F3558F-E9A9-1CDC-CABA-04AE8A34307C}"/>
              </a:ext>
            </a:extLst>
          </p:cNvPr>
          <p:cNvSpPr>
            <a:spLocks noGrp="1"/>
          </p:cNvSpPr>
          <p:nvPr>
            <p:ph type="ftr" sz="quarter" idx="11"/>
          </p:nvPr>
        </p:nvSpPr>
        <p:spPr>
          <a:xfrm>
            <a:off x="4664334" y="6301800"/>
            <a:ext cx="6619367" cy="365125"/>
          </a:xfrm>
        </p:spPr>
        <p:txBody>
          <a:bodyPr anchor="ctr">
            <a:normAutofit/>
          </a:bodyPr>
          <a:lstStyle/>
          <a:p>
            <a:pPr>
              <a:spcAft>
                <a:spcPts val="600"/>
              </a:spcAft>
            </a:pPr>
            <a:r>
              <a:rPr lang="en-US" dirty="0">
                <a:latin typeface="Arial"/>
                <a:cs typeface="Arial"/>
              </a:rPr>
              <a:t>WESTERN GOVERNORS UNIVERSITY: AN INTRODUCTION</a:t>
            </a:r>
          </a:p>
        </p:txBody>
      </p:sp>
      <p:sp>
        <p:nvSpPr>
          <p:cNvPr id="4" name="Slide Number Placeholder 3">
            <a:extLst>
              <a:ext uri="{FF2B5EF4-FFF2-40B4-BE49-F238E27FC236}">
                <a16:creationId xmlns:a16="http://schemas.microsoft.com/office/drawing/2014/main" id="{C989B895-EF6E-9B2D-EA9F-AD83B14CF092}"/>
              </a:ext>
            </a:extLst>
          </p:cNvPr>
          <p:cNvSpPr>
            <a:spLocks noGrp="1"/>
          </p:cNvSpPr>
          <p:nvPr>
            <p:ph type="sldNum" sz="quarter" idx="12"/>
          </p:nvPr>
        </p:nvSpPr>
        <p:spPr>
          <a:xfrm>
            <a:off x="11477663" y="6301800"/>
            <a:ext cx="398191" cy="365125"/>
          </a:xfrm>
        </p:spPr>
        <p:txBody>
          <a:bodyPr anchor="ctr">
            <a:normAutofit/>
          </a:bodyPr>
          <a:lstStyle/>
          <a:p>
            <a:pPr algn="l">
              <a:spcAft>
                <a:spcPts val="600"/>
              </a:spcAft>
            </a:pPr>
            <a:fld id="{4BEC822D-BB86-4A44-9AEF-88CB4FF3EADA}" type="slidenum">
              <a:rPr lang="en-US" smtClean="0"/>
              <a:pPr algn="l">
                <a:spcAft>
                  <a:spcPts val="600"/>
                </a:spcAft>
              </a:pPr>
              <a:t>21</a:t>
            </a:fld>
            <a:endParaRPr lang="en-US"/>
          </a:p>
        </p:txBody>
      </p:sp>
      <p:graphicFrame>
        <p:nvGraphicFramePr>
          <p:cNvPr id="9" name="Text Placeholder 4">
            <a:extLst>
              <a:ext uri="{FF2B5EF4-FFF2-40B4-BE49-F238E27FC236}">
                <a16:creationId xmlns:a16="http://schemas.microsoft.com/office/drawing/2014/main" id="{84CC41DC-E95D-56A0-80DE-385AA879B19A}"/>
              </a:ext>
            </a:extLst>
          </p:cNvPr>
          <p:cNvGraphicFramePr/>
          <p:nvPr>
            <p:extLst>
              <p:ext uri="{D42A27DB-BD31-4B8C-83A1-F6EECF244321}">
                <p14:modId xmlns:p14="http://schemas.microsoft.com/office/powerpoint/2010/main" val="1096872765"/>
              </p:ext>
            </p:extLst>
          </p:nvPr>
        </p:nvGraphicFramePr>
        <p:xfrm>
          <a:off x="5781368" y="191075"/>
          <a:ext cx="6405259" cy="611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BC588DB-549A-8F33-0EB7-3B28FCA90616}"/>
              </a:ext>
            </a:extLst>
          </p:cNvPr>
          <p:cNvSpPr txBox="1"/>
          <p:nvPr/>
        </p:nvSpPr>
        <p:spPr>
          <a:xfrm>
            <a:off x="602732" y="1032654"/>
            <a:ext cx="5109911" cy="5222648"/>
          </a:xfrm>
          <a:prstGeom prst="rect">
            <a:avLst/>
          </a:prstGeom>
          <a:noFill/>
        </p:spPr>
        <p:txBody>
          <a:bodyPr wrap="square">
            <a:spAutoFit/>
          </a:bodyPr>
          <a:lstStyle/>
          <a:p>
            <a:pPr marL="342900" marR="0" indent="-342900">
              <a:lnSpc>
                <a:spcPct val="115000"/>
              </a:lnSpc>
              <a:spcAft>
                <a:spcPts val="800"/>
              </a:spcAft>
              <a:buFont typeface="Arial" panose="020B0604020202020204" pitchFamily="34" charset="0"/>
              <a:buChar char="•"/>
            </a:pPr>
            <a:r>
              <a:rPr lang="en-US" sz="20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Completing these early steps is essential for staying on track, avoiding unnecessary setbacks, and feeling confident as you transition into the clinical portion of your program. </a:t>
            </a:r>
          </a:p>
          <a:p>
            <a:pPr marL="342900" marR="0" indent="-342900">
              <a:lnSpc>
                <a:spcPct val="115000"/>
              </a:lnSpc>
              <a:spcAft>
                <a:spcPts val="800"/>
              </a:spcAft>
              <a:buFont typeface="Arial" panose="020B0604020202020204" pitchFamily="34" charset="0"/>
              <a:buChar char="•"/>
            </a:pPr>
            <a:endParaRPr lang="en-US" sz="2000"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342900" marR="0" indent="-342900">
              <a:lnSpc>
                <a:spcPct val="115000"/>
              </a:lnSpc>
              <a:spcAft>
                <a:spcPts val="800"/>
              </a:spcAft>
              <a:buFont typeface="Arial" panose="020B0604020202020204" pitchFamily="34" charset="0"/>
              <a:buChar char="•"/>
            </a:pPr>
            <a:r>
              <a:rPr lang="en-US" sz="20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It also gives the Clinical Learning and Placement Support (CLPS) team the essential information needed to initiate and support your placement journey. Early preparation establishes a strong foundation for both a successful clinical experience and ongoing professional advancement.</a:t>
            </a:r>
          </a:p>
        </p:txBody>
      </p:sp>
    </p:spTree>
    <p:extLst>
      <p:ext uri="{BB962C8B-B14F-4D97-AF65-F5344CB8AC3E}">
        <p14:creationId xmlns:p14="http://schemas.microsoft.com/office/powerpoint/2010/main" val="3692775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eated person at wood table, holding pencil and writing on lined paper page in open notebook">
            <a:extLst>
              <a:ext uri="{FF2B5EF4-FFF2-40B4-BE49-F238E27FC236}">
                <a16:creationId xmlns:a16="http://schemas.microsoft.com/office/drawing/2014/main" id="{20899D2D-9291-830F-B396-9D46C10EAAE9}"/>
              </a:ext>
            </a:extLst>
          </p:cNvPr>
          <p:cNvPicPr>
            <a:picLocks noGrp="1" noChangeAspect="1"/>
          </p:cNvPicPr>
          <p:nvPr>
            <p:ph type="pic" sz="quarter" idx="14"/>
          </p:nvPr>
        </p:nvPicPr>
        <p:blipFill>
          <a:blip r:embed="rId3"/>
          <a:srcRect l="18167" r="27354" b="-1"/>
          <a:stretch/>
        </p:blipFill>
        <p:spPr>
          <a:xfrm>
            <a:off x="6744929" y="10"/>
            <a:ext cx="5447073" cy="6857990"/>
          </a:xfrm>
          <a:noFill/>
        </p:spPr>
      </p:pic>
      <p:sp>
        <p:nvSpPr>
          <p:cNvPr id="13" name="Title 2">
            <a:extLst>
              <a:ext uri="{FF2B5EF4-FFF2-40B4-BE49-F238E27FC236}">
                <a16:creationId xmlns:a16="http://schemas.microsoft.com/office/drawing/2014/main" id="{A042FE06-1144-06E5-A6B1-9192D7158AEB}"/>
              </a:ext>
            </a:extLst>
          </p:cNvPr>
          <p:cNvSpPr>
            <a:spLocks noGrp="1"/>
          </p:cNvSpPr>
          <p:nvPr>
            <p:ph type="title"/>
          </p:nvPr>
        </p:nvSpPr>
        <p:spPr>
          <a:xfrm>
            <a:off x="501191" y="211355"/>
            <a:ext cx="6114446" cy="580805"/>
          </a:xfrm>
        </p:spPr>
        <p:txBody>
          <a:bodyPr/>
          <a:lstStyle/>
          <a:p>
            <a:r>
              <a:rPr lang="en-US" dirty="0">
                <a:latin typeface="Arial" panose="020B0604020202020204" pitchFamily="34" charset="0"/>
                <a:cs typeface="Arial" panose="020B0604020202020204" pitchFamily="34" charset="0"/>
              </a:rPr>
              <a:t>FERPA Release</a:t>
            </a:r>
          </a:p>
        </p:txBody>
      </p:sp>
      <p:sp>
        <p:nvSpPr>
          <p:cNvPr id="5" name="Slide Number Placeholder 4">
            <a:extLst>
              <a:ext uri="{FF2B5EF4-FFF2-40B4-BE49-F238E27FC236}">
                <a16:creationId xmlns:a16="http://schemas.microsoft.com/office/drawing/2014/main" id="{6C179F81-E0FC-EFA3-94FB-FB3363A88CDC}"/>
              </a:ext>
            </a:extLst>
          </p:cNvPr>
          <p:cNvSpPr>
            <a:spLocks noGrp="1"/>
          </p:cNvSpPr>
          <p:nvPr>
            <p:ph type="sldNum" sz="quarter" idx="12"/>
          </p:nvPr>
        </p:nvSpPr>
        <p:spPr>
          <a:xfrm>
            <a:off x="11477663" y="6301800"/>
            <a:ext cx="398191" cy="365125"/>
          </a:xfrm>
        </p:spPr>
        <p:txBody>
          <a:bodyPr anchor="ctr">
            <a:normAutofit/>
          </a:bodyPr>
          <a:lstStyle/>
          <a:p>
            <a:pPr algn="l">
              <a:spcAft>
                <a:spcPts val="600"/>
              </a:spcAft>
            </a:pPr>
            <a:fld id="{4BEC822D-BB86-4A44-9AEF-88CB4FF3EADA}" type="slidenum">
              <a:rPr lang="en-US" smtClean="0"/>
              <a:pPr algn="l">
                <a:spcAft>
                  <a:spcPts val="600"/>
                </a:spcAft>
              </a:pPr>
              <a:t>22</a:t>
            </a:fld>
            <a:endParaRPr lang="en-US"/>
          </a:p>
        </p:txBody>
      </p:sp>
      <p:sp>
        <p:nvSpPr>
          <p:cNvPr id="15" name="Text Placeholder 5">
            <a:extLst>
              <a:ext uri="{FF2B5EF4-FFF2-40B4-BE49-F238E27FC236}">
                <a16:creationId xmlns:a16="http://schemas.microsoft.com/office/drawing/2014/main" id="{3798DA55-8815-82D0-FCA7-2D3EC3939D61}"/>
              </a:ext>
            </a:extLst>
          </p:cNvPr>
          <p:cNvSpPr>
            <a:spLocks noGrp="1"/>
          </p:cNvSpPr>
          <p:nvPr>
            <p:ph type="body" sz="quarter" idx="13"/>
          </p:nvPr>
        </p:nvSpPr>
        <p:spPr>
          <a:xfrm>
            <a:off x="501191" y="910132"/>
            <a:ext cx="5594809" cy="5391668"/>
          </a:xfrm>
        </p:spPr>
        <p:txBody>
          <a:bodyPr vert="horz" lIns="91440" tIns="45720" rIns="91440" bIns="45720" rtlCol="0" anchor="t">
            <a:normAutofit fontScale="92500" lnSpcReduction="20000"/>
          </a:bodyPr>
          <a:lstStyle/>
          <a:p>
            <a:pPr marL="0" indent="0" algn="ctr">
              <a:buNone/>
            </a:pPr>
            <a:r>
              <a:rPr lang="en-US" sz="1900" b="0" i="0" dirty="0">
                <a:solidFill>
                  <a:srgbClr val="003057"/>
                </a:solidFill>
                <a:effectLst/>
              </a:rPr>
              <a:t>The Family Educational Rights and Privacy Act of 1974 (FERPA) is a Federal law designed to protect the privacy of student education records. </a:t>
            </a:r>
          </a:p>
          <a:p>
            <a:pPr marL="0" indent="0" algn="ctr">
              <a:buNone/>
            </a:pPr>
            <a:endParaRPr lang="en-US" sz="900" b="0" i="0" dirty="0">
              <a:solidFill>
                <a:srgbClr val="003057"/>
              </a:solidFill>
              <a:effectLst/>
            </a:endParaRPr>
          </a:p>
          <a:p>
            <a:pPr marL="0" indent="0">
              <a:buNone/>
            </a:pPr>
            <a:r>
              <a:rPr lang="en-US" sz="1900" b="0" i="0" dirty="0">
                <a:solidFill>
                  <a:srgbClr val="003057"/>
                </a:solidFill>
                <a:effectLst/>
              </a:rPr>
              <a:t>Due to the FERPA laws, WGU may not give out your personal information without your written consent. Before we can begin working on your placement, which may require us to give out information to a site, we need you to fill out a Clinical FERPA Release</a:t>
            </a:r>
          </a:p>
          <a:p>
            <a:pPr marL="0" indent="0">
              <a:buNone/>
            </a:pPr>
            <a:endParaRPr lang="en-US" sz="1800" b="0" i="0" dirty="0">
              <a:solidFill>
                <a:srgbClr val="003057"/>
              </a:solidFill>
              <a:effectLst/>
              <a:latin typeface="Lato" panose="020F0502020204030203" pitchFamily="34" charset="0"/>
            </a:endParaRPr>
          </a:p>
          <a:p>
            <a:pPr marL="227965" indent="-227965"/>
            <a:r>
              <a:rPr lang="en-US" sz="1800" dirty="0">
                <a:solidFill>
                  <a:srgbClr val="003057"/>
                </a:solidFill>
              </a:rPr>
              <a:t>WGU's Compliance</a:t>
            </a:r>
          </a:p>
          <a:p>
            <a:pPr marL="685165" lvl="1" indent="-227965"/>
            <a:r>
              <a:rPr lang="en-US" sz="1800" dirty="0">
                <a:solidFill>
                  <a:srgbClr val="003057"/>
                </a:solidFill>
              </a:rPr>
              <a:t>May require sharing information with a site or 3</a:t>
            </a:r>
            <a:r>
              <a:rPr lang="en-US" sz="1800" baseline="30000" dirty="0">
                <a:solidFill>
                  <a:srgbClr val="003057"/>
                </a:solidFill>
              </a:rPr>
              <a:t>rd</a:t>
            </a:r>
            <a:r>
              <a:rPr lang="en-US" sz="1800" dirty="0">
                <a:solidFill>
                  <a:srgbClr val="003057"/>
                </a:solidFill>
              </a:rPr>
              <a:t> party onboarding platform</a:t>
            </a:r>
          </a:p>
          <a:p>
            <a:pPr marL="1142353" lvl="2" indent="-227965"/>
            <a:r>
              <a:rPr lang="en-US" sz="1600" dirty="0">
                <a:solidFill>
                  <a:srgbClr val="003057"/>
                </a:solidFill>
              </a:rPr>
              <a:t>FERPA Release Form Required</a:t>
            </a:r>
          </a:p>
          <a:p>
            <a:pPr marL="227965" indent="-227965"/>
            <a:r>
              <a:rPr lang="en-US" sz="1800" dirty="0">
                <a:solidFill>
                  <a:srgbClr val="003057"/>
                </a:solidFill>
              </a:rPr>
              <a:t>Placement Process</a:t>
            </a:r>
          </a:p>
          <a:p>
            <a:pPr marL="685165" lvl="1" indent="-227965"/>
            <a:r>
              <a:rPr lang="en-US" sz="1800" dirty="0">
                <a:solidFill>
                  <a:srgbClr val="003057"/>
                </a:solidFill>
              </a:rPr>
              <a:t>Requires sharing information with a  potential sites and/or Preceptors</a:t>
            </a:r>
          </a:p>
          <a:p>
            <a:pPr marL="1142353" lvl="2" indent="-227965"/>
            <a:r>
              <a:rPr lang="en-US" sz="1600" dirty="0">
                <a:solidFill>
                  <a:srgbClr val="003057"/>
                </a:solidFill>
              </a:rPr>
              <a:t>FERPA Release Form Required</a:t>
            </a:r>
          </a:p>
          <a:p>
            <a:pPr marL="0" indent="0">
              <a:buNone/>
            </a:pPr>
            <a:endParaRPr lang="en-US" sz="1800" dirty="0">
              <a:solidFill>
                <a:srgbClr val="003057"/>
              </a:solidFill>
            </a:endParaRPr>
          </a:p>
          <a:p>
            <a:pPr marL="0" indent="0">
              <a:buNone/>
            </a:pPr>
            <a:r>
              <a:rPr lang="en-US" sz="1800" dirty="0">
                <a:solidFill>
                  <a:srgbClr val="003057"/>
                </a:solidFill>
              </a:rPr>
              <a:t>❇️ Student Action Required</a:t>
            </a:r>
          </a:p>
          <a:p>
            <a:pPr marL="685165" lvl="1" indent="-227965"/>
            <a:r>
              <a:rPr lang="en-US" sz="1800" dirty="0">
                <a:solidFill>
                  <a:srgbClr val="003057"/>
                </a:solidFill>
              </a:rPr>
              <a:t>Complete the FERPA Release Form</a:t>
            </a:r>
          </a:p>
          <a:p>
            <a:pPr marL="1142353" lvl="2" indent="-227965"/>
            <a:r>
              <a:rPr lang="en-US" sz="1600" dirty="0">
                <a:solidFill>
                  <a:srgbClr val="003057"/>
                </a:solidFill>
              </a:rPr>
              <a:t>Accessed from the Field Experience Page</a:t>
            </a:r>
          </a:p>
        </p:txBody>
      </p:sp>
    </p:spTree>
    <p:extLst>
      <p:ext uri="{BB962C8B-B14F-4D97-AF65-F5344CB8AC3E}">
        <p14:creationId xmlns:p14="http://schemas.microsoft.com/office/powerpoint/2010/main" val="406290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D9B10-2D27-BAA3-51AD-1530390BE4FD}"/>
            </a:ext>
          </a:extLst>
        </p:cNvPr>
        <p:cNvGrpSpPr/>
        <p:nvPr/>
      </p:nvGrpSpPr>
      <p:grpSpPr>
        <a:xfrm>
          <a:off x="0" y="0"/>
          <a:ext cx="0" cy="0"/>
          <a:chOff x="0" y="0"/>
          <a:chExt cx="0" cy="0"/>
        </a:xfrm>
      </p:grpSpPr>
      <p:pic>
        <p:nvPicPr>
          <p:cNvPr id="9" name="Picture Placeholder 8" descr="Medical student in uniform studying at table indoors, closeup">
            <a:extLst>
              <a:ext uri="{FF2B5EF4-FFF2-40B4-BE49-F238E27FC236}">
                <a16:creationId xmlns:a16="http://schemas.microsoft.com/office/drawing/2014/main" id="{D2C41381-122F-9203-5F3C-23A5CDC54404}"/>
              </a:ext>
            </a:extLst>
          </p:cNvPr>
          <p:cNvPicPr>
            <a:picLocks noGrp="1" noChangeAspect="1"/>
          </p:cNvPicPr>
          <p:nvPr>
            <p:ph type="pic" sz="quarter" idx="14"/>
          </p:nvPr>
        </p:nvPicPr>
        <p:blipFill>
          <a:blip r:embed="rId2"/>
          <a:srcRect l="23295" r="23295"/>
          <a:stretch/>
        </p:blipFill>
        <p:spPr>
          <a:xfrm>
            <a:off x="6950980" y="-1043"/>
            <a:ext cx="5060775" cy="6672196"/>
          </a:xfrm>
        </p:spPr>
      </p:pic>
      <p:sp>
        <p:nvSpPr>
          <p:cNvPr id="3" name="Title 2">
            <a:extLst>
              <a:ext uri="{FF2B5EF4-FFF2-40B4-BE49-F238E27FC236}">
                <a16:creationId xmlns:a16="http://schemas.microsoft.com/office/drawing/2014/main" id="{291A6691-00D9-8BF0-E2D0-7EC9FA8B065A}"/>
              </a:ext>
            </a:extLst>
          </p:cNvPr>
          <p:cNvSpPr>
            <a:spLocks noGrp="1"/>
          </p:cNvSpPr>
          <p:nvPr>
            <p:ph type="title"/>
          </p:nvPr>
        </p:nvSpPr>
        <p:spPr>
          <a:xfrm>
            <a:off x="363449" y="590836"/>
            <a:ext cx="6114446" cy="580805"/>
          </a:xfrm>
        </p:spPr>
        <p:txBody>
          <a:bodyPr/>
          <a:lstStyle/>
          <a:p>
            <a:pPr algn="ctr"/>
            <a:r>
              <a:rPr lang="en-US" dirty="0">
                <a:latin typeface="Arial" panose="020B0604020202020204" pitchFamily="34" charset="0"/>
                <a:cs typeface="Arial" panose="020B0604020202020204" pitchFamily="34" charset="0"/>
              </a:rPr>
              <a:t>Acknowledge Standards of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Professional Conduct</a:t>
            </a:r>
          </a:p>
        </p:txBody>
      </p:sp>
      <p:sp>
        <p:nvSpPr>
          <p:cNvPr id="5" name="Slide Number Placeholder 4">
            <a:extLst>
              <a:ext uri="{FF2B5EF4-FFF2-40B4-BE49-F238E27FC236}">
                <a16:creationId xmlns:a16="http://schemas.microsoft.com/office/drawing/2014/main" id="{22174539-383B-92BA-CA11-F40E6422404C}"/>
              </a:ext>
            </a:extLst>
          </p:cNvPr>
          <p:cNvSpPr>
            <a:spLocks noGrp="1"/>
          </p:cNvSpPr>
          <p:nvPr>
            <p:ph type="sldNum" sz="quarter" idx="12"/>
          </p:nvPr>
        </p:nvSpPr>
        <p:spPr/>
        <p:txBody>
          <a:bodyPr/>
          <a:lstStyle/>
          <a:p>
            <a:pPr algn="l"/>
            <a:fld id="{4BEC822D-BB86-4A44-9AEF-88CB4FF3EADA}" type="slidenum">
              <a:rPr lang="en-US" smtClean="0"/>
              <a:pPr algn="l"/>
              <a:t>23</a:t>
            </a:fld>
            <a:endParaRPr lang="en-US"/>
          </a:p>
        </p:txBody>
      </p:sp>
      <p:sp>
        <p:nvSpPr>
          <p:cNvPr id="7" name="Text Placeholder 6">
            <a:extLst>
              <a:ext uri="{FF2B5EF4-FFF2-40B4-BE49-F238E27FC236}">
                <a16:creationId xmlns:a16="http://schemas.microsoft.com/office/drawing/2014/main" id="{0C93C881-85C3-F7C8-B69E-763C047C0432}"/>
              </a:ext>
            </a:extLst>
          </p:cNvPr>
          <p:cNvSpPr>
            <a:spLocks noGrp="1"/>
          </p:cNvSpPr>
          <p:nvPr>
            <p:ph type="body" sz="quarter" idx="13"/>
          </p:nvPr>
        </p:nvSpPr>
        <p:spPr>
          <a:xfrm>
            <a:off x="363360" y="1760478"/>
            <a:ext cx="6114535" cy="4506686"/>
          </a:xfrm>
        </p:spPr>
        <p:txBody>
          <a:bodyPr vert="horz" lIns="91440" tIns="45720" rIns="91440" bIns="45720" rtlCol="0" anchor="t">
            <a:noAutofit/>
          </a:bodyPr>
          <a:lstStyle/>
          <a:p>
            <a:r>
              <a:rPr lang="en-US" sz="1800" b="0" i="0" dirty="0">
                <a:solidFill>
                  <a:srgbClr val="002060"/>
                </a:solidFill>
                <a:effectLst/>
              </a:rPr>
              <a:t>In keeping with the mission of Leavitt School of Health, students and graduates of WGU’s health programs are expected to have the needed proficiencies and to demonstrate the professional dispositions appropriate to the field of health. </a:t>
            </a:r>
          </a:p>
          <a:p>
            <a:endParaRPr lang="en-US" sz="1200" dirty="0">
              <a:solidFill>
                <a:srgbClr val="002060"/>
              </a:solidFill>
            </a:endParaRPr>
          </a:p>
          <a:p>
            <a:r>
              <a:rPr lang="en-US" sz="1800" b="0" i="0" dirty="0">
                <a:solidFill>
                  <a:srgbClr val="002060"/>
                </a:solidFill>
                <a:effectLst/>
              </a:rPr>
              <a:t>You will  read and acknowledge the standards of professional conduct. Submissions of your acknowledgement will satisfy this requirement. </a:t>
            </a:r>
          </a:p>
          <a:p>
            <a:endParaRPr lang="en-US" sz="1200" dirty="0">
              <a:solidFill>
                <a:srgbClr val="333333"/>
              </a:solidFill>
              <a:latin typeface="Lato" panose="020F0502020204030203" pitchFamily="34" charset="0"/>
            </a:endParaRPr>
          </a:p>
          <a:p>
            <a:pPr marL="0" indent="0">
              <a:buNone/>
            </a:pPr>
            <a:r>
              <a:rPr lang="en-US" sz="1800" dirty="0">
                <a:solidFill>
                  <a:srgbClr val="003057"/>
                </a:solidFill>
              </a:rPr>
              <a:t>❇️ Student Action Required</a:t>
            </a:r>
          </a:p>
          <a:p>
            <a:pPr marL="685165" lvl="1" indent="-227965"/>
            <a:r>
              <a:rPr lang="en-US" sz="1800" dirty="0">
                <a:solidFill>
                  <a:srgbClr val="003057"/>
                </a:solidFill>
              </a:rPr>
              <a:t>Complete the Standards of Professional Conduct Acknowledgement Form</a:t>
            </a:r>
          </a:p>
          <a:p>
            <a:pPr marL="685165" lvl="1" indent="-227965"/>
            <a:r>
              <a:rPr lang="en-US" sz="1800" dirty="0">
                <a:solidFill>
                  <a:srgbClr val="003057"/>
                </a:solidFill>
              </a:rPr>
              <a:t>Accessed from the Field Experience Page</a:t>
            </a:r>
          </a:p>
        </p:txBody>
      </p:sp>
    </p:spTree>
    <p:extLst>
      <p:ext uri="{BB962C8B-B14F-4D97-AF65-F5344CB8AC3E}">
        <p14:creationId xmlns:p14="http://schemas.microsoft.com/office/powerpoint/2010/main" val="273631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9837D-90FB-1B9B-AE21-18C535B1294C}"/>
            </a:ext>
          </a:extLst>
        </p:cNvPr>
        <p:cNvGrpSpPr/>
        <p:nvPr/>
      </p:nvGrpSpPr>
      <p:grpSpPr>
        <a:xfrm>
          <a:off x="0" y="0"/>
          <a:ext cx="0" cy="0"/>
          <a:chOff x="0" y="0"/>
          <a:chExt cx="0" cy="0"/>
        </a:xfrm>
      </p:grpSpPr>
      <p:pic>
        <p:nvPicPr>
          <p:cNvPr id="10" name="Picture Placeholder 9" descr="A blue brain with white text&#10;&#10;AI-generated content may be incorrect.">
            <a:extLst>
              <a:ext uri="{FF2B5EF4-FFF2-40B4-BE49-F238E27FC236}">
                <a16:creationId xmlns:a16="http://schemas.microsoft.com/office/drawing/2014/main" id="{4919AA96-6B8A-C6E0-280A-1341ADE737EB}"/>
              </a:ext>
            </a:extLst>
          </p:cNvPr>
          <p:cNvPicPr preferRelativeResize="0">
            <a:picLocks noGrp="1"/>
          </p:cNvPicPr>
          <p:nvPr>
            <p:ph type="pic" sz="quarter" idx="14"/>
          </p:nvPr>
        </p:nvPicPr>
        <p:blipFill>
          <a:blip r:embed="rId2"/>
          <a:stretch/>
        </p:blipFill>
        <p:spPr>
          <a:xfrm>
            <a:off x="6697665" y="1560925"/>
            <a:ext cx="5494337" cy="3736150"/>
          </a:xfrm>
          <a:noFill/>
        </p:spPr>
      </p:pic>
      <p:sp>
        <p:nvSpPr>
          <p:cNvPr id="3" name="Title 2">
            <a:extLst>
              <a:ext uri="{FF2B5EF4-FFF2-40B4-BE49-F238E27FC236}">
                <a16:creationId xmlns:a16="http://schemas.microsoft.com/office/drawing/2014/main" id="{1C282173-DB83-0947-842D-1DB9845C8F23}"/>
              </a:ext>
            </a:extLst>
          </p:cNvPr>
          <p:cNvSpPr>
            <a:spLocks noGrp="1"/>
          </p:cNvSpPr>
          <p:nvPr>
            <p:ph type="title"/>
          </p:nvPr>
        </p:nvSpPr>
        <p:spPr>
          <a:xfrm>
            <a:off x="1054885" y="211355"/>
            <a:ext cx="4349770" cy="580805"/>
          </a:xfrm>
        </p:spPr>
        <p:txBody>
          <a:bodyPr anchor="ctr">
            <a:noAutofit/>
          </a:bodyPr>
          <a:lstStyle/>
          <a:p>
            <a:r>
              <a:rPr lang="en-US" dirty="0">
                <a:solidFill>
                  <a:srgbClr val="002060"/>
                </a:solidFill>
                <a:latin typeface="Arial" panose="020B0604020202020204" pitchFamily="34" charset="0"/>
                <a:cs typeface="Arial" panose="020B0604020202020204" pitchFamily="34" charset="0"/>
              </a:rPr>
              <a:t>Knowledge Check</a:t>
            </a:r>
          </a:p>
        </p:txBody>
      </p:sp>
      <p:sp>
        <p:nvSpPr>
          <p:cNvPr id="5" name="Slide Number Placeholder 4">
            <a:extLst>
              <a:ext uri="{FF2B5EF4-FFF2-40B4-BE49-F238E27FC236}">
                <a16:creationId xmlns:a16="http://schemas.microsoft.com/office/drawing/2014/main" id="{AC4F800C-BEDA-BC26-573D-DAA9081E731C}"/>
              </a:ext>
            </a:extLst>
          </p:cNvPr>
          <p:cNvSpPr>
            <a:spLocks noGrp="1"/>
          </p:cNvSpPr>
          <p:nvPr>
            <p:ph type="sldNum" sz="quarter" idx="12"/>
          </p:nvPr>
        </p:nvSpPr>
        <p:spPr>
          <a:xfrm>
            <a:off x="11477663" y="6301800"/>
            <a:ext cx="398191" cy="365125"/>
          </a:xfrm>
        </p:spPr>
        <p:txBody>
          <a:bodyPr anchor="ctr">
            <a:normAutofit/>
          </a:bodyPr>
          <a:lstStyle/>
          <a:p>
            <a:pPr algn="l">
              <a:spcAft>
                <a:spcPts val="600"/>
              </a:spcAft>
            </a:pPr>
            <a:fld id="{4BEC822D-BB86-4A44-9AEF-88CB4FF3EADA}" type="slidenum">
              <a:rPr lang="en-US" smtClean="0"/>
              <a:pPr algn="l">
                <a:spcAft>
                  <a:spcPts val="600"/>
                </a:spcAft>
              </a:pPr>
              <a:t>24</a:t>
            </a:fld>
            <a:endParaRPr lang="en-US"/>
          </a:p>
        </p:txBody>
      </p:sp>
      <p:sp>
        <p:nvSpPr>
          <p:cNvPr id="7" name="Text Placeholder 6">
            <a:extLst>
              <a:ext uri="{FF2B5EF4-FFF2-40B4-BE49-F238E27FC236}">
                <a16:creationId xmlns:a16="http://schemas.microsoft.com/office/drawing/2014/main" id="{93F6417E-45C6-BC32-DAB1-06851A171721}"/>
              </a:ext>
            </a:extLst>
          </p:cNvPr>
          <p:cNvSpPr>
            <a:spLocks noGrp="1"/>
          </p:cNvSpPr>
          <p:nvPr>
            <p:ph type="body" sz="quarter" idx="13"/>
          </p:nvPr>
        </p:nvSpPr>
        <p:spPr>
          <a:xfrm>
            <a:off x="316146" y="904974"/>
            <a:ext cx="6235483" cy="5396826"/>
          </a:xfrm>
        </p:spPr>
        <p:txBody>
          <a:bodyPr vert="horz" lIns="91440" tIns="45720" rIns="91440" bIns="45720" rtlCol="0">
            <a:normAutofit fontScale="92500" lnSpcReduction="20000"/>
          </a:bodyPr>
          <a:lstStyle/>
          <a:p>
            <a:r>
              <a:rPr lang="en-US" sz="2000" dirty="0">
                <a:solidFill>
                  <a:srgbClr val="002060"/>
                </a:solidFill>
              </a:rPr>
              <a:t>Within 48 hours of reviewing the Clinical Information Session, you are expected to complete the Knowledge Check. </a:t>
            </a:r>
          </a:p>
          <a:p>
            <a:endParaRPr lang="en-US" sz="2000" dirty="0">
              <a:solidFill>
                <a:srgbClr val="002060"/>
              </a:solidFill>
            </a:endParaRPr>
          </a:p>
          <a:p>
            <a:r>
              <a:rPr lang="en-US" sz="2000" dirty="0">
                <a:solidFill>
                  <a:srgbClr val="002060"/>
                </a:solidFill>
              </a:rPr>
              <a:t>The Knowledge Check ensures you are familiar with your responsibilities in the placement process, including meeting important deadlines, submitting required immunizations, completing background checks, and providing other necessary documentation.</a:t>
            </a:r>
          </a:p>
          <a:p>
            <a:endParaRPr lang="en-US" sz="2000" dirty="0">
              <a:solidFill>
                <a:srgbClr val="002060"/>
              </a:solidFill>
            </a:endParaRPr>
          </a:p>
          <a:p>
            <a:r>
              <a:rPr lang="en-US" sz="2000" dirty="0">
                <a:solidFill>
                  <a:srgbClr val="002060"/>
                </a:solidFill>
              </a:rPr>
              <a:t>Completing the Knowledge Check promptly confirms you are prepared to move forward with placement and reinforces your understanding of how to stay on track. Taking action within this timeframe helps prevent delays, keeps you aligned with important milestones, and supports a smooth and successful transition into your clinical experience.</a:t>
            </a:r>
          </a:p>
          <a:p>
            <a:pPr marL="0" lvl="1" indent="-227965"/>
            <a:endParaRPr lang="en-US" sz="2400" dirty="0">
              <a:solidFill>
                <a:srgbClr val="003057"/>
              </a:solidFill>
            </a:endParaRPr>
          </a:p>
          <a:p>
            <a:pPr marL="0" indent="0">
              <a:buNone/>
            </a:pPr>
            <a:r>
              <a:rPr lang="en-US" sz="1800" dirty="0">
                <a:solidFill>
                  <a:srgbClr val="003057"/>
                </a:solidFill>
              </a:rPr>
              <a:t>❇️ Student Action Required</a:t>
            </a:r>
          </a:p>
          <a:p>
            <a:pPr marL="685165" lvl="1" indent="-227965"/>
            <a:r>
              <a:rPr lang="en-US" sz="1800" dirty="0">
                <a:solidFill>
                  <a:srgbClr val="003057"/>
                </a:solidFill>
              </a:rPr>
              <a:t>Complete the Knowledge Check </a:t>
            </a:r>
          </a:p>
          <a:p>
            <a:pPr marL="685165" lvl="1" indent="-227965"/>
            <a:r>
              <a:rPr lang="en-US" sz="1800" dirty="0">
                <a:solidFill>
                  <a:srgbClr val="003057"/>
                </a:solidFill>
              </a:rPr>
              <a:t>Accessed from the Field Experience Page</a:t>
            </a:r>
          </a:p>
          <a:p>
            <a:pPr marL="0" lvl="1" indent="-227965"/>
            <a:endParaRPr lang="en-US" sz="2400" kern="1200" dirty="0">
              <a:solidFill>
                <a:srgbClr val="003057"/>
              </a:solidFill>
            </a:endParaRPr>
          </a:p>
        </p:txBody>
      </p:sp>
    </p:spTree>
    <p:extLst>
      <p:ext uri="{BB962C8B-B14F-4D97-AF65-F5344CB8AC3E}">
        <p14:creationId xmlns:p14="http://schemas.microsoft.com/office/powerpoint/2010/main" val="416492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 shot of a application&#10;&#10;AI-generated content may be incorrect.">
            <a:extLst>
              <a:ext uri="{FF2B5EF4-FFF2-40B4-BE49-F238E27FC236}">
                <a16:creationId xmlns:a16="http://schemas.microsoft.com/office/drawing/2014/main" id="{F9459190-1ECA-FED8-D53C-F595C1DBBFCB}"/>
              </a:ext>
            </a:extLst>
          </p:cNvPr>
          <p:cNvPicPr>
            <a:picLocks noGrp="1" noChangeAspect="1"/>
          </p:cNvPicPr>
          <p:nvPr>
            <p:ph type="pic" sz="quarter" idx="14"/>
          </p:nvPr>
        </p:nvPicPr>
        <p:blipFill>
          <a:blip r:embed="rId2"/>
          <a:srcRect l="11544" r="11544"/>
          <a:stretch/>
        </p:blipFill>
        <p:spPr>
          <a:xfrm>
            <a:off x="6697665" y="40"/>
            <a:ext cx="5494337" cy="6857920"/>
          </a:xfrm>
          <a:noFill/>
        </p:spPr>
      </p:pic>
      <p:sp>
        <p:nvSpPr>
          <p:cNvPr id="3" name="Title 2">
            <a:extLst>
              <a:ext uri="{FF2B5EF4-FFF2-40B4-BE49-F238E27FC236}">
                <a16:creationId xmlns:a16="http://schemas.microsoft.com/office/drawing/2014/main" id="{2287B0E9-2B73-E8E0-9548-4A70F7B142F7}"/>
              </a:ext>
            </a:extLst>
          </p:cNvPr>
          <p:cNvSpPr>
            <a:spLocks noGrp="1"/>
          </p:cNvSpPr>
          <p:nvPr>
            <p:ph type="title"/>
          </p:nvPr>
        </p:nvSpPr>
        <p:spPr>
          <a:xfrm>
            <a:off x="363539" y="372091"/>
            <a:ext cx="6114446" cy="580805"/>
          </a:xfrm>
        </p:spPr>
        <p:txBody>
          <a:bodyPr anchor="ctr">
            <a:noAutofit/>
          </a:bodyPr>
          <a:lstStyle/>
          <a:p>
            <a:r>
              <a:rPr lang="en-US" dirty="0">
                <a:latin typeface="Arial" panose="020B0604020202020204" pitchFamily="34" charset="0"/>
                <a:cs typeface="Arial" panose="020B0604020202020204" pitchFamily="34" charset="0"/>
              </a:rPr>
              <a:t>Preplacement Application</a:t>
            </a:r>
          </a:p>
        </p:txBody>
      </p:sp>
      <p:sp>
        <p:nvSpPr>
          <p:cNvPr id="5" name="Slide Number Placeholder 4">
            <a:extLst>
              <a:ext uri="{FF2B5EF4-FFF2-40B4-BE49-F238E27FC236}">
                <a16:creationId xmlns:a16="http://schemas.microsoft.com/office/drawing/2014/main" id="{1B1FD952-8C5B-191E-E831-0A15EB876A62}"/>
              </a:ext>
            </a:extLst>
          </p:cNvPr>
          <p:cNvSpPr>
            <a:spLocks noGrp="1"/>
          </p:cNvSpPr>
          <p:nvPr>
            <p:ph type="sldNum" sz="quarter" idx="12"/>
          </p:nvPr>
        </p:nvSpPr>
        <p:spPr>
          <a:xfrm>
            <a:off x="11477663" y="6301800"/>
            <a:ext cx="398191" cy="365125"/>
          </a:xfrm>
        </p:spPr>
        <p:txBody>
          <a:bodyPr anchor="ctr">
            <a:normAutofit/>
          </a:bodyPr>
          <a:lstStyle/>
          <a:p>
            <a:pPr algn="l">
              <a:spcAft>
                <a:spcPts val="600"/>
              </a:spcAft>
            </a:pPr>
            <a:fld id="{4BEC822D-BB86-4A44-9AEF-88CB4FF3EADA}" type="slidenum">
              <a:rPr lang="en-US" smtClean="0"/>
              <a:pPr algn="l">
                <a:spcAft>
                  <a:spcPts val="600"/>
                </a:spcAft>
              </a:pPr>
              <a:t>25</a:t>
            </a:fld>
            <a:endParaRPr lang="en-US"/>
          </a:p>
        </p:txBody>
      </p:sp>
      <p:sp>
        <p:nvSpPr>
          <p:cNvPr id="7" name="Text Placeholder 6">
            <a:extLst>
              <a:ext uri="{FF2B5EF4-FFF2-40B4-BE49-F238E27FC236}">
                <a16:creationId xmlns:a16="http://schemas.microsoft.com/office/drawing/2014/main" id="{2589415B-D7B2-BDF6-7D50-681DDABE402D}"/>
              </a:ext>
            </a:extLst>
          </p:cNvPr>
          <p:cNvSpPr>
            <a:spLocks noGrp="1"/>
          </p:cNvSpPr>
          <p:nvPr>
            <p:ph type="body" sz="quarter" idx="13"/>
          </p:nvPr>
        </p:nvSpPr>
        <p:spPr>
          <a:xfrm>
            <a:off x="397466" y="1138334"/>
            <a:ext cx="6046592" cy="5079490"/>
          </a:xfrm>
        </p:spPr>
        <p:txBody>
          <a:bodyPr vert="horz" lIns="91440" tIns="45720" rIns="91440" bIns="45720" rtlCol="0" anchor="t">
            <a:normAutofit/>
          </a:bodyPr>
          <a:lstStyle/>
          <a:p>
            <a:r>
              <a:rPr lang="en-US" sz="2000" dirty="0">
                <a:solidFill>
                  <a:srgbClr val="002060"/>
                </a:solidFill>
                <a:latin typeface="Arial" panose="020B0604020202020204" pitchFamily="34" charset="0"/>
                <a:cs typeface="Arial" panose="020B0604020202020204" pitchFamily="34" charset="0"/>
              </a:rPr>
              <a:t>The BSNU </a:t>
            </a:r>
            <a:r>
              <a:rPr lang="en-US" sz="2000" b="0" i="0" dirty="0">
                <a:solidFill>
                  <a:srgbClr val="002060"/>
                </a:solidFill>
                <a:effectLst/>
                <a:latin typeface="Arial" panose="020B0604020202020204" pitchFamily="34" charset="0"/>
                <a:cs typeface="Arial" panose="020B0604020202020204" pitchFamily="34" charset="0"/>
              </a:rPr>
              <a:t>Preplacement Application is a Student Profile, where you will </a:t>
            </a:r>
            <a:r>
              <a:rPr lang="en-US" sz="2000" dirty="0">
                <a:solidFill>
                  <a:srgbClr val="002060"/>
                </a:solidFill>
                <a:latin typeface="Arial" panose="020B0604020202020204" pitchFamily="34" charset="0"/>
                <a:cs typeface="Arial" panose="020B0604020202020204" pitchFamily="34" charset="0"/>
              </a:rPr>
              <a:t>provide</a:t>
            </a:r>
            <a:r>
              <a:rPr lang="en-US" sz="2000" b="0" i="0" dirty="0">
                <a:solidFill>
                  <a:srgbClr val="002060"/>
                </a:solidFill>
                <a:effectLst/>
                <a:latin typeface="Arial" panose="020B0604020202020204" pitchFamily="34" charset="0"/>
                <a:cs typeface="Arial" panose="020B0604020202020204" pitchFamily="34" charset="0"/>
              </a:rPr>
              <a:t> the name of your current employer, indicate if you are in health professional shortage area, and provide emergency contact information.</a:t>
            </a:r>
          </a:p>
          <a:p>
            <a:endParaRPr lang="en-US" sz="2000" dirty="0">
              <a:solidFill>
                <a:srgbClr val="002060"/>
              </a:solidFill>
              <a:latin typeface="Arial" panose="020B0604020202020204" pitchFamily="34" charset="0"/>
              <a:cs typeface="Arial" panose="020B0604020202020204" pitchFamily="34" charset="0"/>
            </a:endParaRPr>
          </a:p>
          <a:p>
            <a:r>
              <a:rPr lang="en-US" sz="2000" b="0" i="0" u="none" strike="noStrike" baseline="0" dirty="0">
                <a:solidFill>
                  <a:srgbClr val="002060"/>
                </a:solidFill>
                <a:latin typeface="Arial" panose="020B0604020202020204" pitchFamily="34" charset="0"/>
                <a:cs typeface="Arial" panose="020B0604020202020204" pitchFamily="34" charset="0"/>
              </a:rPr>
              <a:t>The completion and submission of the BSNU Preplacement Application is required to initiate the clinical portion of your program and notifies our Clinical Learning and Placement Support Coordinators that you are ready to start the placement process.</a:t>
            </a:r>
          </a:p>
          <a:p>
            <a:pPr marL="229223" lvl="2" indent="0">
              <a:buNone/>
            </a:pPr>
            <a:endParaRPr lang="en-US" sz="2600" dirty="0">
              <a:solidFill>
                <a:srgbClr val="003057"/>
              </a:solidFill>
              <a:latin typeface="Arial" panose="020B0604020202020204" pitchFamily="34" charset="0"/>
              <a:cs typeface="Arial" panose="020B0604020202020204" pitchFamily="34" charset="0"/>
            </a:endParaRPr>
          </a:p>
          <a:p>
            <a:pPr marL="0" indent="0">
              <a:buNone/>
            </a:pPr>
            <a:r>
              <a:rPr lang="en-US" sz="1800" dirty="0">
                <a:solidFill>
                  <a:srgbClr val="003057"/>
                </a:solidFill>
                <a:latin typeface="Arial" panose="020B0604020202020204" pitchFamily="34" charset="0"/>
                <a:cs typeface="Arial" panose="020B0604020202020204" pitchFamily="34" charset="0"/>
              </a:rPr>
              <a:t>❇️ Student Action Required</a:t>
            </a:r>
          </a:p>
          <a:p>
            <a:pPr marL="685165" lvl="1" indent="-227965"/>
            <a:r>
              <a:rPr lang="en-US" sz="1800" dirty="0">
                <a:solidFill>
                  <a:srgbClr val="003057"/>
                </a:solidFill>
                <a:latin typeface="Arial" panose="020B0604020202020204" pitchFamily="34" charset="0"/>
                <a:cs typeface="Arial" panose="020B0604020202020204" pitchFamily="34" charset="0"/>
              </a:rPr>
              <a:t>Complete the BSNU Preplacement Application </a:t>
            </a:r>
          </a:p>
          <a:p>
            <a:pPr marL="685165" lvl="1" indent="-227965"/>
            <a:r>
              <a:rPr lang="en-US" sz="1800" dirty="0">
                <a:solidFill>
                  <a:srgbClr val="003057"/>
                </a:solidFill>
                <a:latin typeface="Arial" panose="020B0604020202020204" pitchFamily="34" charset="0"/>
                <a:cs typeface="Arial" panose="020B0604020202020204" pitchFamily="34" charset="0"/>
              </a:rPr>
              <a:t>Accessed from the Field Experience Page</a:t>
            </a:r>
          </a:p>
          <a:p>
            <a:pPr marL="457188" lvl="2" indent="-227965"/>
            <a:endParaRPr lang="en-US" sz="2600" kern="1200" dirty="0">
              <a:solidFill>
                <a:srgbClr val="003057"/>
              </a:solidFill>
              <a:latin typeface="Arial"/>
              <a:cs typeface="Arial"/>
            </a:endParaRPr>
          </a:p>
        </p:txBody>
      </p:sp>
    </p:spTree>
    <p:extLst>
      <p:ext uri="{BB962C8B-B14F-4D97-AF65-F5344CB8AC3E}">
        <p14:creationId xmlns:p14="http://schemas.microsoft.com/office/powerpoint/2010/main" val="2260179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5FA4-6CF2-3004-EF4E-1D59273C48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736155F-1054-DD19-90C2-86DEA1744790}"/>
              </a:ext>
            </a:extLst>
          </p:cNvPr>
          <p:cNvPicPr>
            <a:picLocks noGrp="1" noChangeAspect="1"/>
          </p:cNvPicPr>
          <p:nvPr>
            <p:ph type="pic" sz="quarter" idx="14"/>
          </p:nvPr>
        </p:nvPicPr>
        <p:blipFill>
          <a:blip r:embed="rId2"/>
          <a:srcRect l="26408" r="26408"/>
          <a:stretch/>
        </p:blipFill>
        <p:spPr>
          <a:xfrm>
            <a:off x="6680718" y="-1044"/>
            <a:ext cx="5511282" cy="6859043"/>
          </a:xfrm>
        </p:spPr>
      </p:pic>
      <p:sp>
        <p:nvSpPr>
          <p:cNvPr id="3" name="Title 2">
            <a:extLst>
              <a:ext uri="{FF2B5EF4-FFF2-40B4-BE49-F238E27FC236}">
                <a16:creationId xmlns:a16="http://schemas.microsoft.com/office/drawing/2014/main" id="{AADCEAB3-914E-4F7D-42C5-525F50346033}"/>
              </a:ext>
            </a:extLst>
          </p:cNvPr>
          <p:cNvSpPr>
            <a:spLocks noGrp="1"/>
          </p:cNvSpPr>
          <p:nvPr>
            <p:ph type="title"/>
          </p:nvPr>
        </p:nvSpPr>
        <p:spPr>
          <a:xfrm>
            <a:off x="265309" y="287714"/>
            <a:ext cx="6114446" cy="580805"/>
          </a:xfrm>
        </p:spPr>
        <p:txBody>
          <a:bodyPr/>
          <a:lstStyle/>
          <a:p>
            <a:pPr algn="ctr"/>
            <a:r>
              <a:rPr lang="en-US" dirty="0">
                <a:latin typeface="Neue Haas Grotesk Text Pro"/>
              </a:rPr>
              <a:t>Schedule an Intro Call </a:t>
            </a:r>
            <a:endParaRPr lang="en-US" dirty="0"/>
          </a:p>
        </p:txBody>
      </p:sp>
      <p:sp>
        <p:nvSpPr>
          <p:cNvPr id="5" name="Slide Number Placeholder 4">
            <a:extLst>
              <a:ext uri="{FF2B5EF4-FFF2-40B4-BE49-F238E27FC236}">
                <a16:creationId xmlns:a16="http://schemas.microsoft.com/office/drawing/2014/main" id="{D3CD50D9-3EFB-57B7-CEC1-A0FD407D66E5}"/>
              </a:ext>
            </a:extLst>
          </p:cNvPr>
          <p:cNvSpPr>
            <a:spLocks noGrp="1"/>
          </p:cNvSpPr>
          <p:nvPr>
            <p:ph type="sldNum" sz="quarter" idx="12"/>
          </p:nvPr>
        </p:nvSpPr>
        <p:spPr/>
        <p:txBody>
          <a:bodyPr/>
          <a:lstStyle/>
          <a:p>
            <a:pPr algn="l"/>
            <a:fld id="{4BEC822D-BB86-4A44-9AEF-88CB4FF3EADA}" type="slidenum">
              <a:rPr lang="en-US" smtClean="0"/>
              <a:pPr algn="l"/>
              <a:t>26</a:t>
            </a:fld>
            <a:endParaRPr lang="en-US"/>
          </a:p>
        </p:txBody>
      </p:sp>
      <p:sp>
        <p:nvSpPr>
          <p:cNvPr id="6" name="Content Placeholder 5">
            <a:extLst>
              <a:ext uri="{FF2B5EF4-FFF2-40B4-BE49-F238E27FC236}">
                <a16:creationId xmlns:a16="http://schemas.microsoft.com/office/drawing/2014/main" id="{EC6CD68F-3597-BF30-D741-32F478AFAF31}"/>
              </a:ext>
            </a:extLst>
          </p:cNvPr>
          <p:cNvSpPr>
            <a:spLocks noGrp="1"/>
          </p:cNvSpPr>
          <p:nvPr>
            <p:ph idx="1"/>
          </p:nvPr>
        </p:nvSpPr>
        <p:spPr>
          <a:xfrm>
            <a:off x="265309" y="785794"/>
            <a:ext cx="6114446" cy="468736"/>
          </a:xfrm>
        </p:spPr>
        <p:txBody>
          <a:bodyPr vert="horz" lIns="91440" tIns="45720" rIns="91440" bIns="45720" rtlCol="0" anchor="t">
            <a:normAutofit lnSpcReduction="10000"/>
          </a:bodyPr>
          <a:lstStyle/>
          <a:p>
            <a:pPr algn="ctr"/>
            <a:r>
              <a:rPr lang="en-US" dirty="0">
                <a:latin typeface="Arial Narrow"/>
              </a:rPr>
              <a:t>with your assigned Placement Coordinator</a:t>
            </a:r>
            <a:endParaRPr lang="en-US" dirty="0"/>
          </a:p>
        </p:txBody>
      </p:sp>
      <p:sp>
        <p:nvSpPr>
          <p:cNvPr id="7" name="Text Placeholder 6">
            <a:extLst>
              <a:ext uri="{FF2B5EF4-FFF2-40B4-BE49-F238E27FC236}">
                <a16:creationId xmlns:a16="http://schemas.microsoft.com/office/drawing/2014/main" id="{34A25276-AF9C-1280-6AD4-44BD28403C41}"/>
              </a:ext>
            </a:extLst>
          </p:cNvPr>
          <p:cNvSpPr>
            <a:spLocks noGrp="1"/>
          </p:cNvSpPr>
          <p:nvPr>
            <p:ph type="body" sz="quarter" idx="13"/>
          </p:nvPr>
        </p:nvSpPr>
        <p:spPr>
          <a:xfrm>
            <a:off x="157513" y="1481795"/>
            <a:ext cx="6543066" cy="4728063"/>
          </a:xfrm>
        </p:spPr>
        <p:txBody>
          <a:bodyPr vert="horz" lIns="91440" tIns="45720" rIns="91440" bIns="45720" rtlCol="0" anchor="t">
            <a:noAutofit/>
          </a:bodyPr>
          <a:lstStyle/>
          <a:p>
            <a:pPr marL="0" indent="0">
              <a:lnSpc>
                <a:spcPct val="120000"/>
              </a:lnSpc>
              <a:buNone/>
            </a:pPr>
            <a:r>
              <a:rPr lang="en-US" sz="1800" b="1" dirty="0">
                <a:solidFill>
                  <a:srgbClr val="003057"/>
                </a:solidFill>
                <a:latin typeface="Arial" panose="020B0604020202020204" pitchFamily="34" charset="0"/>
                <a:cs typeface="Arial" panose="020B0604020202020204" pitchFamily="34" charset="0"/>
              </a:rPr>
              <a:t>Placement Introductory Call</a:t>
            </a:r>
          </a:p>
          <a:p>
            <a:pPr marL="0" marR="0">
              <a:lnSpc>
                <a:spcPct val="115000"/>
              </a:lnSpc>
              <a:spcAft>
                <a:spcPts val="800"/>
              </a:spcAft>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The Introductory Call is a one-on-one meeting with your Placement Coordinator designed to support you in preparing for and navigating the clinical placement process.</a:t>
            </a:r>
          </a:p>
          <a:p>
            <a:pPr marL="0" marR="0">
              <a:lnSpc>
                <a:spcPct val="115000"/>
              </a:lnSpc>
              <a:spcAft>
                <a:spcPts val="800"/>
              </a:spcAft>
              <a:buNone/>
            </a:pP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Purpose of the Call:</a:t>
            </a:r>
          </a:p>
          <a:p>
            <a:pPr marL="342900" marR="0" lvl="0" indent="-342900">
              <a:buFont typeface="Symbol" panose="05050102010706020507" pitchFamily="18" charset="2"/>
              <a:buChar char=""/>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Review your placement readiness tasks</a:t>
            </a:r>
          </a:p>
          <a:p>
            <a:pPr marL="342900" marR="0" lvl="0" indent="-342900">
              <a:buFont typeface="Symbol" panose="05050102010706020507" pitchFamily="18" charset="2"/>
              <a:buChar char=""/>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Discuss your clinical preferences and eligibility</a:t>
            </a:r>
          </a:p>
          <a:p>
            <a:pPr marL="342900" marR="0" lvl="0" indent="-342900">
              <a:buFont typeface="Symbol" panose="05050102010706020507" pitchFamily="18" charset="2"/>
              <a:buChar char=""/>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Clarify any questions about timelines, compliance, or site requirements</a:t>
            </a:r>
          </a:p>
          <a:p>
            <a:pPr marL="342900" marR="0" lvl="0" indent="-342900">
              <a:buFont typeface="Symbol" panose="05050102010706020507" pitchFamily="18" charset="2"/>
              <a:buChar char=""/>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Offer guidance on how to strengthen your placement options</a:t>
            </a:r>
          </a:p>
          <a:p>
            <a:pPr marL="342900" marR="0" lvl="0" indent="-342900">
              <a:buFont typeface="Symbol" panose="05050102010706020507" pitchFamily="18" charset="2"/>
              <a:buChar char=""/>
            </a:pP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Ensure you understand your next steps and feel confident moving forward</a:t>
            </a:r>
          </a:p>
        </p:txBody>
      </p:sp>
    </p:spTree>
    <p:extLst>
      <p:ext uri="{BB962C8B-B14F-4D97-AF65-F5344CB8AC3E}">
        <p14:creationId xmlns:p14="http://schemas.microsoft.com/office/powerpoint/2010/main" val="1321580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182911" y="284230"/>
            <a:ext cx="475998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WGU Standard Compliance</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graphicFrame>
        <p:nvGraphicFramePr>
          <p:cNvPr id="4" name="Diagram 4">
            <a:extLst>
              <a:ext uri="{FF2B5EF4-FFF2-40B4-BE49-F238E27FC236}">
                <a16:creationId xmlns:a16="http://schemas.microsoft.com/office/drawing/2014/main" id="{F18D2BB1-90E2-4936-B275-F3493A4BA5F1}"/>
              </a:ext>
            </a:extLst>
          </p:cNvPr>
          <p:cNvGraphicFramePr/>
          <p:nvPr>
            <p:extLst>
              <p:ext uri="{D42A27DB-BD31-4B8C-83A1-F6EECF244321}">
                <p14:modId xmlns:p14="http://schemas.microsoft.com/office/powerpoint/2010/main" val="3145635935"/>
              </p:ext>
            </p:extLst>
          </p:nvPr>
        </p:nvGraphicFramePr>
        <p:xfrm>
          <a:off x="3732245" y="1238705"/>
          <a:ext cx="8257592" cy="4960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extLst>
              <a:ext uri="{FF2B5EF4-FFF2-40B4-BE49-F238E27FC236}">
                <a16:creationId xmlns:a16="http://schemas.microsoft.com/office/drawing/2014/main" id="{3B5A9159-6FC5-6986-64A6-8AB5BDB4E27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90694" y="133617"/>
            <a:ext cx="4066356" cy="901881"/>
          </a:xfrm>
          <a:prstGeom prst="rect">
            <a:avLst/>
          </a:prstGeom>
        </p:spPr>
      </p:pic>
      <p:sp>
        <p:nvSpPr>
          <p:cNvPr id="6" name="Rectangle: Rounded Corners 5">
            <a:extLst>
              <a:ext uri="{FF2B5EF4-FFF2-40B4-BE49-F238E27FC236}">
                <a16:creationId xmlns:a16="http://schemas.microsoft.com/office/drawing/2014/main" id="{EFE647B1-3E2B-DAD9-3CF0-65F6D6522EB8}"/>
              </a:ext>
            </a:extLst>
          </p:cNvPr>
          <p:cNvSpPr/>
          <p:nvPr/>
        </p:nvSpPr>
        <p:spPr>
          <a:xfrm>
            <a:off x="306541" y="1297779"/>
            <a:ext cx="3108129" cy="23661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WGU Compliance Page</a:t>
            </a:r>
            <a:endParaRPr lang="en-US" dirty="0">
              <a:solidFill>
                <a:schemeClr val="bg1"/>
              </a:solidFill>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 Access this page for instructions, documents, and forms related to WGU Standard  Compliance</a:t>
            </a:r>
          </a:p>
        </p:txBody>
      </p:sp>
      <p:sp>
        <p:nvSpPr>
          <p:cNvPr id="7" name="Rectangle: Rounded Corners 6">
            <a:extLst>
              <a:ext uri="{FF2B5EF4-FFF2-40B4-BE49-F238E27FC236}">
                <a16:creationId xmlns:a16="http://schemas.microsoft.com/office/drawing/2014/main" id="{C44E6486-F556-E931-91BE-81837488BC0C}"/>
              </a:ext>
            </a:extLst>
          </p:cNvPr>
          <p:cNvSpPr/>
          <p:nvPr/>
        </p:nvSpPr>
        <p:spPr>
          <a:xfrm>
            <a:off x="306541" y="3874669"/>
            <a:ext cx="3108129" cy="23070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Clinical Learning &amp; Placement Support Compliance Team</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clpscompliance@wgu.edu</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7726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288757" y="284230"/>
            <a:ext cx="422492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Essentials/Site- Specifics</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graphicFrame>
        <p:nvGraphicFramePr>
          <p:cNvPr id="4" name="Diagram 4">
            <a:extLst>
              <a:ext uri="{FF2B5EF4-FFF2-40B4-BE49-F238E27FC236}">
                <a16:creationId xmlns:a16="http://schemas.microsoft.com/office/drawing/2014/main" id="{F18D2BB1-90E2-4936-B275-F3493A4BA5F1}"/>
              </a:ext>
            </a:extLst>
          </p:cNvPr>
          <p:cNvGraphicFramePr/>
          <p:nvPr>
            <p:extLst>
              <p:ext uri="{D42A27DB-BD31-4B8C-83A1-F6EECF244321}">
                <p14:modId xmlns:p14="http://schemas.microsoft.com/office/powerpoint/2010/main" val="1919224172"/>
              </p:ext>
            </p:extLst>
          </p:nvPr>
        </p:nvGraphicFramePr>
        <p:xfrm>
          <a:off x="194406" y="1268361"/>
          <a:ext cx="4983285" cy="4965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8C173E8-8FB5-24AC-9995-FD0FEE040A24}"/>
              </a:ext>
            </a:extLst>
          </p:cNvPr>
          <p:cNvSpPr txBox="1"/>
          <p:nvPr/>
        </p:nvSpPr>
        <p:spPr>
          <a:xfrm>
            <a:off x="5890094" y="80490"/>
            <a:ext cx="5807869" cy="6309420"/>
          </a:xfrm>
          <a:prstGeom prst="rect">
            <a:avLst/>
          </a:prstGeom>
          <a:noFill/>
        </p:spPr>
        <p:txBody>
          <a:bodyPr wrap="square" lIns="91440" tIns="45720" rIns="91440" bIns="45720" rtlCol="0" anchor="t">
            <a:spAutoFit/>
          </a:bodyPr>
          <a:lstStyle/>
          <a:p>
            <a:pPr algn="ctr" rtl="0"/>
            <a:r>
              <a:rPr lang="en-US" sz="1900" b="0" i="0" dirty="0">
                <a:solidFill>
                  <a:srgbClr val="002060"/>
                </a:solidFill>
                <a:effectLst/>
                <a:latin typeface="Arial" panose="020B0604020202020204" pitchFamily="34" charset="0"/>
                <a:ea typeface="Lato"/>
                <a:cs typeface="Arial" panose="020B0604020202020204" pitchFamily="34" charset="0"/>
              </a:rPr>
              <a:t>Depending on the Agreement that WGU has with your Clinical Site, there may be additional requirements for you to complete.</a:t>
            </a:r>
          </a:p>
          <a:p>
            <a:pPr algn="ctr" rtl="0"/>
            <a:endParaRPr lang="en-US" sz="1900" b="0" i="0" dirty="0">
              <a:solidFill>
                <a:srgbClr val="002060"/>
              </a:solidFill>
              <a:effectLst/>
              <a:latin typeface="Arial" panose="020B0604020202020204" pitchFamily="34" charset="0"/>
              <a:ea typeface="Lato"/>
              <a:cs typeface="Arial" panose="020B0604020202020204" pitchFamily="34" charset="0"/>
            </a:endParaRPr>
          </a:p>
          <a:p>
            <a:pPr algn="ctr" rtl="0"/>
            <a:r>
              <a:rPr lang="en-US" sz="1900" b="0" i="0" dirty="0">
                <a:solidFill>
                  <a:srgbClr val="002060"/>
                </a:solidFill>
                <a:effectLst/>
                <a:latin typeface="Arial" panose="020B0604020202020204" pitchFamily="34" charset="0"/>
                <a:ea typeface="Lato"/>
                <a:cs typeface="Arial" panose="020B0604020202020204" pitchFamily="34" charset="0"/>
              </a:rPr>
              <a:t>Clinical Learning and Placement Support will guide you through the steps required for placement at your chosen Clinical Site. Every site has different requirements, and requirements often change. </a:t>
            </a:r>
          </a:p>
          <a:p>
            <a:pPr marL="190500" algn="l" rtl="0"/>
            <a:endParaRPr lang="en-US" sz="1500" b="0" i="0" dirty="0">
              <a:solidFill>
                <a:srgbClr val="002060"/>
              </a:solidFill>
              <a:effectLst/>
              <a:latin typeface="Arial" panose="020B0604020202020204" pitchFamily="34" charset="0"/>
              <a:ea typeface="Lato"/>
              <a:cs typeface="Arial" panose="020B0604020202020204" pitchFamily="34" charset="0"/>
            </a:endParaRPr>
          </a:p>
          <a:p>
            <a:pPr marL="0" indent="0" algn="l" rtl="0"/>
            <a:r>
              <a:rPr lang="en-US" sz="1500" b="1" i="0" u="sng" dirty="0">
                <a:solidFill>
                  <a:srgbClr val="002060"/>
                </a:solidFill>
                <a:effectLst/>
                <a:latin typeface="Arial" panose="020B0604020202020204" pitchFamily="34" charset="0"/>
                <a:ea typeface="Lato"/>
                <a:cs typeface="Arial" panose="020B0604020202020204" pitchFamily="34" charset="0"/>
              </a:rPr>
              <a:t>3rd Party onboarding</a:t>
            </a:r>
            <a:endParaRPr lang="en-US" sz="1500" b="0" i="0" u="sng" dirty="0">
              <a:solidFill>
                <a:srgbClr val="002060"/>
              </a:solidFill>
              <a:effectLst/>
              <a:latin typeface="Arial" panose="020B0604020202020204" pitchFamily="34" charset="0"/>
              <a:ea typeface="Lato"/>
              <a:cs typeface="Arial" panose="020B0604020202020204" pitchFamily="34" charset="0"/>
            </a:endParaRP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ACEMAPP</a:t>
            </a:r>
          </a:p>
          <a:p>
            <a:pPr marL="457200" lvl="2">
              <a:buFont typeface="Arial" panose="020B0604020202020204" pitchFamily="34" charset="0"/>
              <a:buChar char="•"/>
            </a:pPr>
            <a:r>
              <a:rPr lang="en-US" sz="1500" b="0" i="0" dirty="0" err="1">
                <a:solidFill>
                  <a:srgbClr val="002060"/>
                </a:solidFill>
                <a:effectLst/>
                <a:latin typeface="Arial" panose="020B0604020202020204" pitchFamily="34" charset="0"/>
                <a:ea typeface="Lato"/>
                <a:cs typeface="Arial" panose="020B0604020202020204" pitchFamily="34" charset="0"/>
              </a:rPr>
              <a:t>Castlebranch</a:t>
            </a:r>
            <a:endParaRPr lang="en-US" sz="1500" b="0" i="0" dirty="0">
              <a:solidFill>
                <a:srgbClr val="002060"/>
              </a:solidFill>
              <a:effectLst/>
              <a:latin typeface="Arial" panose="020B0604020202020204" pitchFamily="34" charset="0"/>
              <a:ea typeface="Lato"/>
              <a:cs typeface="Arial" panose="020B0604020202020204" pitchFamily="34" charset="0"/>
            </a:endParaRP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My Clinical Exchange</a:t>
            </a: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San Diego Consortium</a:t>
            </a:r>
            <a:br>
              <a:rPr lang="en-US" dirty="0">
                <a:solidFill>
                  <a:srgbClr val="002060"/>
                </a:solidFill>
                <a:latin typeface="Arial" panose="020B0604020202020204" pitchFamily="34" charset="0"/>
                <a:cs typeface="Arial" panose="020B0604020202020204" pitchFamily="34" charset="0"/>
              </a:rPr>
            </a:br>
            <a:endParaRPr lang="en-US" sz="1500" b="0" i="0" dirty="0">
              <a:solidFill>
                <a:srgbClr val="002060"/>
              </a:solidFill>
              <a:effectLst/>
              <a:latin typeface="Arial" panose="020B0604020202020204" pitchFamily="34" charset="0"/>
              <a:ea typeface="Lato"/>
              <a:cs typeface="Arial" panose="020B0604020202020204" pitchFamily="34" charset="0"/>
            </a:endParaRPr>
          </a:p>
          <a:p>
            <a:pPr marL="0" indent="0" algn="l" rtl="0"/>
            <a:r>
              <a:rPr lang="en-US" sz="1500" b="1" u="sng" dirty="0">
                <a:solidFill>
                  <a:srgbClr val="002060"/>
                </a:solidFill>
                <a:latin typeface="Arial" panose="020B0604020202020204" pitchFamily="34" charset="0"/>
                <a:ea typeface="Lato"/>
                <a:cs typeface="Arial" panose="020B0604020202020204" pitchFamily="34" charset="0"/>
              </a:rPr>
              <a:t>S</a:t>
            </a:r>
            <a:r>
              <a:rPr lang="en-US" sz="1500" b="1" i="0" u="sng" dirty="0">
                <a:solidFill>
                  <a:srgbClr val="002060"/>
                </a:solidFill>
                <a:effectLst/>
                <a:latin typeface="Arial" panose="020B0604020202020204" pitchFamily="34" charset="0"/>
                <a:ea typeface="Lato"/>
                <a:cs typeface="Arial" panose="020B0604020202020204" pitchFamily="34" charset="0"/>
              </a:rPr>
              <a:t>ite-Specific Documents and Forms </a:t>
            </a:r>
            <a:r>
              <a:rPr lang="en-US" sz="1500" b="0" i="0" u="sng" dirty="0">
                <a:solidFill>
                  <a:srgbClr val="002060"/>
                </a:solidFill>
                <a:effectLst/>
                <a:latin typeface="Arial" panose="020B0604020202020204" pitchFamily="34" charset="0"/>
                <a:ea typeface="Lato"/>
                <a:cs typeface="Arial" panose="020B0604020202020204" pitchFamily="34" charset="0"/>
              </a:rPr>
              <a:t>:</a:t>
            </a: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Confidentiality Agreements</a:t>
            </a: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Compliance Attestations</a:t>
            </a: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Institutional Review Board (IRB) Approvals</a:t>
            </a:r>
          </a:p>
          <a:p>
            <a:pPr marL="457200" lvl="2">
              <a:buFont typeface="Arial" panose="020B0604020202020204" pitchFamily="34" charset="0"/>
              <a:buChar char="•"/>
            </a:pPr>
            <a:r>
              <a:rPr lang="en-US" sz="1500" b="0" i="0" dirty="0">
                <a:solidFill>
                  <a:srgbClr val="002060"/>
                </a:solidFill>
                <a:effectLst/>
                <a:latin typeface="Arial" panose="020B0604020202020204" pitchFamily="34" charset="0"/>
                <a:ea typeface="Lato"/>
                <a:cs typeface="Arial" panose="020B0604020202020204" pitchFamily="34" charset="0"/>
              </a:rPr>
              <a:t>Site Orientation and Badges</a:t>
            </a:r>
          </a:p>
          <a:p>
            <a:pPr marL="0" lvl="1" indent="0" algn="l" rtl="0">
              <a:buFont typeface="Arial" panose="020B0604020202020204" pitchFamily="34" charset="0"/>
              <a:buChar char="•"/>
            </a:pPr>
            <a:endParaRPr lang="en-US" sz="1500" b="0" i="0" dirty="0">
              <a:solidFill>
                <a:srgbClr val="002060"/>
              </a:solidFill>
              <a:effectLst/>
              <a:latin typeface="Arial" panose="020B0604020202020204" pitchFamily="34" charset="0"/>
              <a:ea typeface="Lato"/>
              <a:cs typeface="Arial" panose="020B0604020202020204" pitchFamily="34" charset="0"/>
            </a:endParaRPr>
          </a:p>
          <a:p>
            <a:pPr algn="ctr" rtl="0"/>
            <a:r>
              <a:rPr lang="en-US" sz="1900" b="0" i="0" dirty="0">
                <a:solidFill>
                  <a:srgbClr val="002060"/>
                </a:solidFill>
                <a:effectLst/>
                <a:latin typeface="Arial" panose="020B0604020202020204" pitchFamily="34" charset="0"/>
                <a:ea typeface="Lato"/>
                <a:cs typeface="Arial" panose="020B0604020202020204" pitchFamily="34" charset="0"/>
              </a:rPr>
              <a:t>Please note that many of these requirements or third- party onboarding platforms have additional student fees associated with them.</a:t>
            </a:r>
          </a:p>
        </p:txBody>
      </p:sp>
    </p:spTree>
    <p:extLst>
      <p:ext uri="{BB962C8B-B14F-4D97-AF65-F5344CB8AC3E}">
        <p14:creationId xmlns:p14="http://schemas.microsoft.com/office/powerpoint/2010/main" val="1372688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0" y="-25780"/>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492799" y="259832"/>
            <a:ext cx="382211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mn-cs"/>
              </a:rPr>
              <a:t>WGU Clinical Badge</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Lst>
          </p:cNvPr>
          <p:cNvSpPr txBox="1"/>
          <p:nvPr/>
        </p:nvSpPr>
        <p:spPr>
          <a:xfrm>
            <a:off x="3393084" y="1393221"/>
            <a:ext cx="8694655" cy="461665"/>
          </a:xfrm>
          <a:prstGeom prst="rect">
            <a:avLst/>
          </a:prstGeom>
          <a:noFill/>
        </p:spPr>
        <p:txBody>
          <a:bodyPr wrap="square" lIns="91440" tIns="45720" rIns="91440" bIns="45720" anchor="t">
            <a:spAutoFit/>
          </a:bodyPr>
          <a:lstStyle/>
          <a:p>
            <a:pPr lvl="0"/>
            <a:r>
              <a:rPr lang="en-US"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Order a WGU Clinical Badge within the Field Experience Page</a:t>
            </a:r>
            <a:r>
              <a:rPr lang="en-US" sz="24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E2AB09ED-3374-4D51-AD69-266A8C937779}"/>
              </a:ext>
            </a:extLst>
          </p:cNvPr>
          <p:cNvSpPr txBox="1"/>
          <p:nvPr/>
        </p:nvSpPr>
        <p:spPr>
          <a:xfrm>
            <a:off x="3911678" y="2843832"/>
            <a:ext cx="7657469" cy="3170099"/>
          </a:xfrm>
          <a:prstGeom prst="rect">
            <a:avLst/>
          </a:prstGeom>
          <a:noFill/>
        </p:spPr>
        <p:txBody>
          <a:bodyPr wrap="square" lIns="91440" tIns="45720" rIns="91440" bIns="45720" anchor="t">
            <a:spAutoFit/>
          </a:bodyPr>
          <a:lstStyle/>
          <a:p>
            <a:pPr marL="342900" lvl="0" indent="-342900">
              <a:buFont typeface="Arial" panose="020B0604020202020204" pitchFamily="34" charset="0"/>
              <a:buChar char="•"/>
            </a:pPr>
            <a:r>
              <a:rPr lang="en-US" sz="2000" b="0" i="0" dirty="0">
                <a:solidFill>
                  <a:srgbClr val="002060"/>
                </a:solidFill>
                <a:effectLst/>
                <a:latin typeface="Arial" panose="020B0604020202020204" pitchFamily="34" charset="0"/>
                <a:cs typeface="Arial" panose="020B0604020202020204" pitchFamily="34" charset="0"/>
              </a:rPr>
              <a:t>A WGU Clinical ID Badge provides proof of your student status and is required as part of your clinical placement.</a:t>
            </a:r>
            <a:endParaRPr lang="en-US" sz="2000" b="0" i="0" dirty="0">
              <a:solidFill>
                <a:srgbClr val="002060"/>
              </a:solidFill>
              <a:effectLst/>
              <a:latin typeface="Arial" panose="020B0604020202020204" pitchFamily="34" charset="0"/>
              <a:ea typeface="Calibri"/>
              <a:cs typeface="Arial" panose="020B0604020202020204" pitchFamily="34" charset="0"/>
            </a:endParaRPr>
          </a:p>
          <a:p>
            <a:pPr marL="342900" lvl="0" indent="-342900">
              <a:buFont typeface="Arial" panose="020B0604020202020204" pitchFamily="34" charset="0"/>
              <a:buChar char="•"/>
            </a:pPr>
            <a:endParaRPr lang="en-US" sz="2000" b="0" i="0" dirty="0">
              <a:solidFill>
                <a:srgbClr val="002060"/>
              </a:solidFill>
              <a:effectLst/>
              <a:latin typeface="Arial" panose="020B0604020202020204" pitchFamily="34" charset="0"/>
              <a:ea typeface="Calibri"/>
              <a:cs typeface="Arial" panose="020B0604020202020204" pitchFamily="34" charset="0"/>
            </a:endParaRPr>
          </a:p>
          <a:p>
            <a:pPr marL="342900" lvl="0" indent="-342900">
              <a:buFont typeface="Arial" panose="020B0604020202020204" pitchFamily="34" charset="0"/>
              <a:buChar char="•"/>
            </a:pPr>
            <a:r>
              <a:rPr lang="en-US" sz="2000" b="0" i="0" dirty="0">
                <a:solidFill>
                  <a:srgbClr val="002060"/>
                </a:solidFill>
                <a:effectLst/>
                <a:latin typeface="Arial" panose="020B0604020202020204" pitchFamily="34" charset="0"/>
                <a:cs typeface="Arial" panose="020B0604020202020204" pitchFamily="34" charset="0"/>
              </a:rPr>
              <a:t>After you submit the completed request form, your Clinical Badge will be mailed to the address provided. You can expect to receive your Clinical Badge within 20 business days.</a:t>
            </a:r>
            <a:endParaRPr lang="en-US" sz="2000" b="0" i="0" dirty="0">
              <a:solidFill>
                <a:srgbClr val="002060"/>
              </a:solidFill>
              <a:effectLst/>
              <a:latin typeface="Arial" panose="020B0604020202020204" pitchFamily="34" charset="0"/>
              <a:ea typeface="Calibri"/>
              <a:cs typeface="Arial" panose="020B0604020202020204" pitchFamily="34" charset="0"/>
            </a:endParaRPr>
          </a:p>
          <a:p>
            <a:pPr marL="342900" lvl="0" indent="-342900">
              <a:buFont typeface="Arial" panose="020B0604020202020204" pitchFamily="34" charset="0"/>
              <a:buChar char="•"/>
            </a:pPr>
            <a:endParaRPr lang="en-US" sz="2000" b="0" i="0" dirty="0">
              <a:solidFill>
                <a:srgbClr val="002060"/>
              </a:solidFill>
              <a:effectLst/>
              <a:latin typeface="Arial" panose="020B0604020202020204" pitchFamily="34" charset="0"/>
              <a:ea typeface="Calibri"/>
              <a:cs typeface="Arial" panose="020B0604020202020204" pitchFamily="34" charset="0"/>
            </a:endParaRPr>
          </a:p>
          <a:p>
            <a:pPr marL="342900" lvl="0" indent="-342900">
              <a:buFont typeface="Arial" panose="020B0604020202020204" pitchFamily="34" charset="0"/>
              <a:buChar char="•"/>
            </a:pPr>
            <a:r>
              <a:rPr lang="en-US" sz="2000" b="0" i="0" dirty="0">
                <a:solidFill>
                  <a:srgbClr val="002060"/>
                </a:solidFill>
                <a:effectLst/>
                <a:latin typeface="Arial" panose="020B0604020202020204" pitchFamily="34" charset="0"/>
                <a:cs typeface="Arial" panose="020B0604020202020204" pitchFamily="34" charset="0"/>
              </a:rPr>
              <a:t>Failure to order your Clinical Badge in a timely manner will delay receipt and can impact your ability to attend clinical field </a:t>
            </a:r>
            <a:r>
              <a:rPr lang="en-US" sz="2000" dirty="0">
                <a:solidFill>
                  <a:srgbClr val="002060"/>
                </a:solidFill>
                <a:latin typeface="Arial" panose="020B0604020202020204" pitchFamily="34" charset="0"/>
                <a:cs typeface="Arial" panose="020B0604020202020204" pitchFamily="34" charset="0"/>
              </a:rPr>
              <a:t>experience</a:t>
            </a:r>
            <a:r>
              <a:rPr lang="en-US" sz="2000" b="0" i="0" dirty="0">
                <a:solidFill>
                  <a:srgbClr val="002060"/>
                </a:solidFill>
                <a:effectLst/>
                <a:latin typeface="Arial" panose="020B0604020202020204" pitchFamily="34" charset="0"/>
                <a:cs typeface="Arial" panose="020B0604020202020204" pitchFamily="34" charset="0"/>
              </a:rPr>
              <a:t>.</a:t>
            </a:r>
            <a:endParaRPr lang="en-US" sz="2000" b="0" i="0" dirty="0">
              <a:solidFill>
                <a:srgbClr val="002060"/>
              </a:solidFill>
              <a:effectLst/>
              <a:latin typeface="Arial" panose="020B0604020202020204" pitchFamily="34" charset="0"/>
              <a:ea typeface="Calibri"/>
              <a:cs typeface="Arial" panose="020B0604020202020204" pitchFamily="34" charset="0"/>
            </a:endParaRPr>
          </a:p>
        </p:txBody>
      </p:sp>
      <p:pic>
        <p:nvPicPr>
          <p:cNvPr id="16" name="Picture 2">
            <a:extLst>
              <a:ext uri="{FF2B5EF4-FFF2-40B4-BE49-F238E27FC236}">
                <a16:creationId xmlns:a16="http://schemas.microsoft.com/office/drawing/2014/main" id="{61B0C397-FBC4-40F8-BFBB-C551D21B3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90" y="1756133"/>
            <a:ext cx="2594139" cy="3929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AAFB88-BDE2-476D-8EC6-06201A93BB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9735" y="2113662"/>
            <a:ext cx="7381875" cy="461665"/>
          </a:xfrm>
          <a:prstGeom prst="rect">
            <a:avLst/>
          </a:prstGeom>
        </p:spPr>
      </p:pic>
    </p:spTree>
    <p:extLst>
      <p:ext uri="{BB962C8B-B14F-4D97-AF65-F5344CB8AC3E}">
        <p14:creationId xmlns:p14="http://schemas.microsoft.com/office/powerpoint/2010/main" val="78182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D6F1E2-C724-447A-9BF6-85559431EF1C}"/>
              </a:ext>
            </a:extLst>
          </p:cNvPr>
          <p:cNvSpPr>
            <a:spLocks noGrp="1"/>
          </p:cNvSpPr>
          <p:nvPr>
            <p:ph sz="half" idx="1"/>
          </p:nvPr>
        </p:nvSpPr>
        <p:spPr>
          <a:xfrm>
            <a:off x="611659" y="1920185"/>
            <a:ext cx="5181600" cy="3793400"/>
          </a:xfrm>
        </p:spPr>
        <p:txBody>
          <a:bodyPr vert="horz" lIns="91440" tIns="45720" rIns="91440" bIns="45720" rtlCol="0" anchor="t">
            <a:noAutofit/>
          </a:bodyPr>
          <a:lstStyle/>
          <a:p>
            <a:r>
              <a:rPr lang="en-US" sz="2200" dirty="0">
                <a:solidFill>
                  <a:srgbClr val="002060"/>
                </a:solidFill>
                <a:latin typeface="Arial" panose="020B0604020202020204" pitchFamily="34" charset="0"/>
                <a:ea typeface="Calibri"/>
                <a:cs typeface="Arial" panose="020B0604020202020204" pitchFamily="34" charset="0"/>
              </a:rPr>
              <a:t>The </a:t>
            </a:r>
            <a:r>
              <a:rPr lang="en-US" sz="2200" dirty="0">
                <a:solidFill>
                  <a:srgbClr val="002060"/>
                </a:solidFill>
                <a:effectLst/>
                <a:latin typeface="Arial" panose="020B0604020202020204" pitchFamily="34" charset="0"/>
                <a:ea typeface="Calibri"/>
                <a:cs typeface="Arial" panose="020B0604020202020204" pitchFamily="34" charset="0"/>
              </a:rPr>
              <a:t>student </a:t>
            </a:r>
            <a:r>
              <a:rPr lang="en-US" sz="2200" dirty="0">
                <a:solidFill>
                  <a:srgbClr val="002060"/>
                </a:solidFill>
                <a:latin typeface="Arial" panose="020B0604020202020204" pitchFamily="34" charset="0"/>
                <a:ea typeface="Calibri"/>
                <a:cs typeface="Arial" panose="020B0604020202020204" pitchFamily="34" charset="0"/>
              </a:rPr>
              <a:t>should experience nursing strategies used</a:t>
            </a:r>
            <a:r>
              <a:rPr lang="en-US" sz="2200" dirty="0">
                <a:solidFill>
                  <a:srgbClr val="002060"/>
                </a:solidFill>
                <a:effectLst/>
                <a:latin typeface="Arial" panose="020B0604020202020204" pitchFamily="34" charset="0"/>
                <a:ea typeface="Calibri"/>
                <a:cs typeface="Arial" panose="020B0604020202020204" pitchFamily="34" charset="0"/>
              </a:rPr>
              <a:t> to support and maintain the health of populations within the community focusing </a:t>
            </a:r>
            <a:r>
              <a:rPr lang="en-US" sz="2200" dirty="0">
                <a:solidFill>
                  <a:srgbClr val="002060"/>
                </a:solidFill>
                <a:latin typeface="Arial" panose="020B0604020202020204" pitchFamily="34" charset="0"/>
                <a:ea typeface="Calibri"/>
                <a:cs typeface="Arial" panose="020B0604020202020204" pitchFamily="34" charset="0"/>
              </a:rPr>
              <a:t>one or more of the AACN spheres of care: </a:t>
            </a:r>
          </a:p>
          <a:p>
            <a:endParaRPr lang="en-US" sz="2200" dirty="0">
              <a:solidFill>
                <a:srgbClr val="002060"/>
              </a:solidFill>
              <a:latin typeface="Arial" panose="020B0604020202020204" pitchFamily="34" charset="0"/>
              <a:ea typeface="Calibri"/>
              <a:cs typeface="Arial" panose="020B0604020202020204" pitchFamily="34" charset="0"/>
            </a:endParaRPr>
          </a:p>
          <a:p>
            <a:pPr lvl="1">
              <a:buFont typeface="Wingdings" panose="05000000000000000000" pitchFamily="2" charset="2"/>
              <a:buChar char="§"/>
            </a:pPr>
            <a:r>
              <a:rPr lang="en-US" sz="2200" dirty="0">
                <a:solidFill>
                  <a:srgbClr val="002060"/>
                </a:solidFill>
                <a:latin typeface="Arial" panose="020B0604020202020204" pitchFamily="34" charset="0"/>
                <a:ea typeface="Calibri"/>
                <a:cs typeface="Arial" panose="020B0604020202020204" pitchFamily="34" charset="0"/>
              </a:rPr>
              <a:t>Wellness/disease prevention</a:t>
            </a:r>
          </a:p>
          <a:p>
            <a:pPr lvl="1">
              <a:buFont typeface="Wingdings" panose="05000000000000000000" pitchFamily="2" charset="2"/>
              <a:buChar char="§"/>
            </a:pPr>
            <a:r>
              <a:rPr lang="en-US" sz="2200" dirty="0">
                <a:solidFill>
                  <a:srgbClr val="002060"/>
                </a:solidFill>
                <a:latin typeface="Arial" panose="020B0604020202020204" pitchFamily="34" charset="0"/>
                <a:ea typeface="Calibri"/>
                <a:cs typeface="Arial" panose="020B0604020202020204" pitchFamily="34" charset="0"/>
              </a:rPr>
              <a:t>Regenerative/restorative care</a:t>
            </a:r>
          </a:p>
          <a:p>
            <a:pPr lvl="1">
              <a:buFont typeface="Wingdings" panose="05000000000000000000" pitchFamily="2" charset="2"/>
              <a:buChar char="§"/>
            </a:pPr>
            <a:r>
              <a:rPr lang="en-US" sz="2200" dirty="0">
                <a:solidFill>
                  <a:srgbClr val="002060"/>
                </a:solidFill>
                <a:latin typeface="Arial" panose="020B0604020202020204" pitchFamily="34" charset="0"/>
                <a:ea typeface="Calibri"/>
                <a:cs typeface="Arial" panose="020B0604020202020204" pitchFamily="34" charset="0"/>
              </a:rPr>
              <a:t>Chronic disease management </a:t>
            </a:r>
          </a:p>
          <a:p>
            <a:pPr lvl="1">
              <a:buFont typeface="Wingdings" panose="05000000000000000000" pitchFamily="2" charset="2"/>
              <a:buChar char="§"/>
            </a:pPr>
            <a:r>
              <a:rPr lang="en-US" sz="2200" dirty="0">
                <a:solidFill>
                  <a:srgbClr val="002060"/>
                </a:solidFill>
                <a:latin typeface="Arial" panose="020B0604020202020204" pitchFamily="34" charset="0"/>
                <a:ea typeface="Calibri"/>
                <a:cs typeface="Arial" panose="020B0604020202020204" pitchFamily="34" charset="0"/>
              </a:rPr>
              <a:t>Palliative/hospice care  </a:t>
            </a:r>
            <a:endParaRPr lang="en-US" sz="2200" dirty="0">
              <a:solidFill>
                <a:srgbClr val="002060"/>
              </a:solidFill>
              <a:latin typeface="Arial" panose="020B0604020202020204" pitchFamily="34" charset="0"/>
              <a:cs typeface="Arial" panose="020B0604020202020204" pitchFamily="34" charset="0"/>
            </a:endParaRPr>
          </a:p>
          <a:p>
            <a:pPr marL="0" indent="0">
              <a:buNone/>
            </a:pPr>
            <a:endParaRPr lang="en-US" sz="2400" dirty="0">
              <a:latin typeface="Arial"/>
              <a:cs typeface="Calibri"/>
            </a:endParaRPr>
          </a:p>
        </p:txBody>
      </p:sp>
      <p:sp>
        <p:nvSpPr>
          <p:cNvPr id="8" name="Content Placeholder 7">
            <a:extLst>
              <a:ext uri="{FF2B5EF4-FFF2-40B4-BE49-F238E27FC236}">
                <a16:creationId xmlns:a16="http://schemas.microsoft.com/office/drawing/2014/main" id="{361AC111-3162-45F1-9CB7-4CD4CFA63FAA}"/>
              </a:ext>
            </a:extLst>
          </p:cNvPr>
          <p:cNvSpPr>
            <a:spLocks noGrp="1"/>
          </p:cNvSpPr>
          <p:nvPr>
            <p:ph sz="half" idx="2"/>
          </p:nvPr>
        </p:nvSpPr>
        <p:spPr>
          <a:xfrm>
            <a:off x="6172199" y="369277"/>
            <a:ext cx="5408141" cy="5807686"/>
          </a:xfrm>
        </p:spPr>
        <p:txBody>
          <a:bodyPr vert="horz" lIns="91440" tIns="45720" rIns="91440" bIns="45720" rtlCol="0" anchor="t">
            <a:normAutofit fontScale="92500" lnSpcReduction="20000"/>
          </a:bodyPr>
          <a:lstStyle/>
          <a:p>
            <a:pPr>
              <a:lnSpc>
                <a:spcPct val="107000"/>
              </a:lnSpc>
              <a:spcBef>
                <a:spcPts val="0"/>
              </a:spcBef>
              <a:spcAft>
                <a:spcPts val="800"/>
              </a:spcAft>
              <a:buFont typeface="Arial" panose="020B0604020202020204" pitchFamily="34" charset="0"/>
              <a:buChar char="•"/>
            </a:pPr>
            <a:r>
              <a:rPr lang="en-US" sz="2400" dirty="0">
                <a:solidFill>
                  <a:srgbClr val="002060"/>
                </a:solidFill>
                <a:latin typeface="Arial" panose="020B0604020202020204" pitchFamily="34" charset="0"/>
                <a:ea typeface="Calibri"/>
                <a:cs typeface="Arial" panose="020B0604020202020204" pitchFamily="34" charset="0"/>
              </a:rPr>
              <a:t> </a:t>
            </a:r>
            <a:r>
              <a:rPr lang="en-US" sz="2400" b="1" dirty="0">
                <a:solidFill>
                  <a:srgbClr val="002060"/>
                </a:solidFill>
                <a:latin typeface="Arial" panose="020B0604020202020204" pitchFamily="34" charset="0"/>
                <a:ea typeface="Calibri"/>
                <a:cs typeface="Arial" panose="020B0604020202020204" pitchFamily="34" charset="0"/>
              </a:rPr>
              <a:t>E224 Global &amp; Population Health </a:t>
            </a:r>
          </a:p>
          <a:p>
            <a:pPr lvl="1">
              <a:lnSpc>
                <a:spcPct val="107000"/>
              </a:lnSpc>
              <a:spcBef>
                <a:spcPts val="0"/>
              </a:spcBef>
              <a:spcAft>
                <a:spcPts val="800"/>
              </a:spcAft>
              <a:buFont typeface="Arial" panose="020B0604020202020204" pitchFamily="34" charset="0"/>
              <a:buChar char="•"/>
            </a:pPr>
            <a:r>
              <a:rPr lang="en-US" dirty="0">
                <a:solidFill>
                  <a:srgbClr val="002060"/>
                </a:solidFill>
                <a:latin typeface="Arial" panose="020B0604020202020204" pitchFamily="34" charset="0"/>
                <a:ea typeface="Calibri"/>
                <a:cs typeface="Arial" panose="020B0604020202020204" pitchFamily="34" charset="0"/>
              </a:rPr>
              <a:t>Students will be required to complete </a:t>
            </a:r>
            <a:r>
              <a:rPr lang="en-US" b="1" dirty="0">
                <a:solidFill>
                  <a:srgbClr val="002060"/>
                </a:solidFill>
                <a:latin typeface="Arial" panose="020B0604020202020204" pitchFamily="34" charset="0"/>
                <a:ea typeface="Calibri"/>
                <a:cs typeface="Arial" panose="020B0604020202020204" pitchFamily="34" charset="0"/>
              </a:rPr>
              <a:t>35 direct patient care </a:t>
            </a:r>
            <a:r>
              <a:rPr lang="en-US" dirty="0">
                <a:solidFill>
                  <a:srgbClr val="002060"/>
                </a:solidFill>
                <a:latin typeface="Arial" panose="020B0604020202020204" pitchFamily="34" charset="0"/>
                <a:ea typeface="Calibri"/>
                <a:cs typeface="Arial" panose="020B0604020202020204" pitchFamily="34" charset="0"/>
              </a:rPr>
              <a:t>hours with an appropriate preceptor focused on one or more spheres of care. </a:t>
            </a:r>
          </a:p>
          <a:p>
            <a:pPr marL="0" indent="0">
              <a:lnSpc>
                <a:spcPct val="107000"/>
              </a:lnSpc>
              <a:spcBef>
                <a:spcPts val="0"/>
              </a:spcBef>
              <a:spcAft>
                <a:spcPts val="800"/>
              </a:spcAft>
              <a:buNone/>
            </a:pPr>
            <a:endParaRPr lang="en-US" sz="2400" dirty="0">
              <a:solidFill>
                <a:srgbClr val="002060"/>
              </a:solidFill>
              <a:latin typeface="Arial" panose="020B0604020202020204" pitchFamily="34" charset="0"/>
              <a:ea typeface="Calibri"/>
              <a:cs typeface="Arial" panose="020B0604020202020204" pitchFamily="34" charset="0"/>
            </a:endParaRPr>
          </a:p>
          <a:p>
            <a:pPr>
              <a:lnSpc>
                <a:spcPct val="107000"/>
              </a:lnSpc>
              <a:spcBef>
                <a:spcPts val="0"/>
              </a:spcBef>
              <a:spcAft>
                <a:spcPts val="800"/>
              </a:spcAft>
              <a:buFont typeface="Arial" panose="020B0604020202020204" pitchFamily="34" charset="0"/>
              <a:buChar char="•"/>
            </a:pPr>
            <a:r>
              <a:rPr lang="en-US" sz="2400" b="1" dirty="0">
                <a:solidFill>
                  <a:srgbClr val="002060"/>
                </a:solidFill>
                <a:latin typeface="Arial" panose="020B0604020202020204" pitchFamily="34" charset="0"/>
                <a:ea typeface="Calibri"/>
                <a:cs typeface="Arial" panose="020B0604020202020204" pitchFamily="34" charset="0"/>
              </a:rPr>
              <a:t>L225 Professional Practice Experiences for the Health of Diverse Populations</a:t>
            </a:r>
          </a:p>
          <a:p>
            <a:pPr lvl="1">
              <a:lnSpc>
                <a:spcPct val="107000"/>
              </a:lnSpc>
              <a:spcBef>
                <a:spcPts val="0"/>
              </a:spcBef>
              <a:spcAft>
                <a:spcPts val="800"/>
              </a:spcAft>
              <a:buFont typeface="Arial" panose="020B0604020202020204" pitchFamily="34" charset="0"/>
              <a:buChar char="•"/>
            </a:pPr>
            <a:r>
              <a:rPr lang="en-US" dirty="0">
                <a:solidFill>
                  <a:srgbClr val="002060"/>
                </a:solidFill>
                <a:latin typeface="Arial" panose="020B0604020202020204" pitchFamily="34" charset="0"/>
                <a:ea typeface="Calibri"/>
                <a:cs typeface="Arial" panose="020B0604020202020204" pitchFamily="34" charset="0"/>
              </a:rPr>
              <a:t>Students desiring to apply for the California Public Health Nurse (PHN) certificate after graduation will be required to complete </a:t>
            </a:r>
            <a:r>
              <a:rPr lang="en-US" b="1" dirty="0">
                <a:solidFill>
                  <a:srgbClr val="002060"/>
                </a:solidFill>
                <a:latin typeface="Arial" panose="020B0604020202020204" pitchFamily="34" charset="0"/>
                <a:ea typeface="Calibri"/>
                <a:cs typeface="Arial" panose="020B0604020202020204" pitchFamily="34" charset="0"/>
              </a:rPr>
              <a:t>90 direct patient care </a:t>
            </a:r>
            <a:r>
              <a:rPr lang="en-US" dirty="0">
                <a:solidFill>
                  <a:srgbClr val="002060"/>
                </a:solidFill>
                <a:latin typeface="Arial" panose="020B0604020202020204" pitchFamily="34" charset="0"/>
                <a:ea typeface="Calibri"/>
                <a:cs typeface="Arial" panose="020B0604020202020204" pitchFamily="34" charset="0"/>
              </a:rPr>
              <a:t>hours with an appropriate preceptor focused on one or more spheres of care. </a:t>
            </a:r>
            <a:endParaRPr lang="en-US" dirty="0">
              <a:solidFill>
                <a:srgbClr val="002060"/>
              </a:solidFill>
              <a:latin typeface="Arial" panose="020B0604020202020204" pitchFamily="34" charset="0"/>
              <a:cs typeface="Arial" panose="020B0604020202020204" pitchFamily="34" charset="0"/>
            </a:endParaRPr>
          </a:p>
          <a:p>
            <a:endParaRPr lang="en-US" dirty="0"/>
          </a:p>
        </p:txBody>
      </p:sp>
      <p:sp>
        <p:nvSpPr>
          <p:cNvPr id="2" name="Rectangle 1">
            <a:extLst>
              <a:ext uri="{FF2B5EF4-FFF2-40B4-BE49-F238E27FC236}">
                <a16:creationId xmlns:a16="http://schemas.microsoft.com/office/drawing/2014/main" id="{03268F0E-E2DF-4524-9727-731D5CCA80D3}"/>
              </a:ext>
              <a:ext uri="{C183D7F6-B498-43B3-948B-1728B52AA6E4}">
                <adec:decorative xmlns:adec="http://schemas.microsoft.com/office/drawing/2017/decorative" val="1"/>
              </a:ext>
            </a:extLst>
          </p:cNvPr>
          <p:cNvSpPr/>
          <p:nvPr/>
        </p:nvSpPr>
        <p:spPr>
          <a:xfrm>
            <a:off x="76200" y="6351685"/>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12ECC21-EA79-4FE9-94A8-3B090A763827}"/>
              </a:ext>
            </a:extLst>
          </p:cNvPr>
          <p:cNvSpPr>
            <a:spLocks noGrp="1"/>
          </p:cNvSpPr>
          <p:nvPr>
            <p:ph type="title" idx="4294967295"/>
          </p:nvPr>
        </p:nvSpPr>
        <p:spPr>
          <a:xfrm>
            <a:off x="-1" y="13996"/>
            <a:ext cx="5372101" cy="1082351"/>
          </a:xfrm>
          <a:prstGeom prst="rect">
            <a:avLst/>
          </a:prstGeom>
          <a:solidFill>
            <a:srgbClr val="002F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lt1"/>
                </a:solidFill>
                <a:effectLst/>
                <a:uLnTx/>
                <a:uFillTx/>
                <a:latin typeface="Arial" panose="020B0604020202020204" pitchFamily="34" charset="0"/>
                <a:cs typeface="Arial" panose="020B0604020202020204" pitchFamily="34" charset="0"/>
              </a:rPr>
              <a:t>Clinical Field Experience Courses</a:t>
            </a:r>
          </a:p>
        </p:txBody>
      </p:sp>
      <p:sp>
        <p:nvSpPr>
          <p:cNvPr id="11" name="Isosceles Triangle 10">
            <a:extLst>
              <a:ext uri="{FF2B5EF4-FFF2-40B4-BE49-F238E27FC236}">
                <a16:creationId xmlns:a16="http://schemas.microsoft.com/office/drawing/2014/main" id="{E4EB95BB-EE5D-4918-A543-E6C6E6721E02}"/>
              </a:ex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53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A0CB8-4213-D22C-5A48-695EC38A74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C01E0F-A6EB-BF74-6FDB-BE09230859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77660" y="1573887"/>
            <a:ext cx="3448580" cy="2294919"/>
          </a:xfrm>
          <a:prstGeom prst="rect">
            <a:avLst/>
          </a:prstGeom>
        </p:spPr>
      </p:pic>
      <p:cxnSp>
        <p:nvCxnSpPr>
          <p:cNvPr id="9" name="Straight Connector 8">
            <a:extLst>
              <a:ext uri="{FF2B5EF4-FFF2-40B4-BE49-F238E27FC236}">
                <a16:creationId xmlns:a16="http://schemas.microsoft.com/office/drawing/2014/main" id="{0E902DEB-F663-5F30-456E-D3BA0D20B9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9576848-10DF-C12C-8E92-90C3F7162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0161" y="1699268"/>
            <a:ext cx="3342789" cy="2228526"/>
          </a:xfrm>
          <a:prstGeom prst="rect">
            <a:avLst/>
          </a:prstGeom>
        </p:spPr>
      </p:pic>
      <p:cxnSp>
        <p:nvCxnSpPr>
          <p:cNvPr id="11" name="Straight Connector 10">
            <a:extLst>
              <a:ext uri="{FF2B5EF4-FFF2-40B4-BE49-F238E27FC236}">
                <a16:creationId xmlns:a16="http://schemas.microsoft.com/office/drawing/2014/main" id="{D8F25C89-1583-4C1B-3B8B-0AAFA9A4E3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04F595-A239-699D-0D10-0297CB4080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41410" y="1573887"/>
            <a:ext cx="3376744" cy="2253155"/>
          </a:xfrm>
          <a:prstGeom prst="rect">
            <a:avLst/>
          </a:prstGeom>
        </p:spPr>
      </p:pic>
      <p:sp>
        <p:nvSpPr>
          <p:cNvPr id="5" name="Rectangle 4">
            <a:extLst>
              <a:ext uri="{FF2B5EF4-FFF2-40B4-BE49-F238E27FC236}">
                <a16:creationId xmlns:a16="http://schemas.microsoft.com/office/drawing/2014/main" id="{39654C12-D86C-FF01-9998-1CA670B247D3}"/>
              </a:ext>
              <a:ext uri="{C183D7F6-B498-43B3-948B-1728B52AA6E4}">
                <adec:decorative xmlns:adec="http://schemas.microsoft.com/office/drawing/2017/decorative" val="1"/>
              </a:ext>
            </a:extLst>
          </p:cNvPr>
          <p:cNvSpPr/>
          <p:nvPr/>
        </p:nvSpPr>
        <p:spPr>
          <a:xfrm>
            <a:off x="15381" y="14962"/>
            <a:ext cx="5954050" cy="1091682"/>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AC214D82-DBE3-638A-72E5-5AC2939E8E8C}"/>
              </a:ext>
            </a:extLst>
          </p:cNvPr>
          <p:cNvSpPr txBox="1">
            <a:spLocks noGrp="1"/>
          </p:cNvSpPr>
          <p:nvPr>
            <p:ph type="title" idx="4294967295"/>
          </p:nvPr>
        </p:nvSpPr>
        <p:spPr>
          <a:xfrm>
            <a:off x="583823" y="227823"/>
            <a:ext cx="4398063"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mn-cs"/>
              </a:rPr>
              <a:t>Placement Details Submission</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19" name="Rectangle 5">
            <a:extLst>
              <a:ext uri="{FF2B5EF4-FFF2-40B4-BE49-F238E27FC236}">
                <a16:creationId xmlns:a16="http://schemas.microsoft.com/office/drawing/2014/main" id="{541F630F-165E-8BFA-9CF5-A21F267FD64C}"/>
              </a:ext>
            </a:extLst>
          </p:cNvPr>
          <p:cNvSpPr>
            <a:spLocks noChangeArrowheads="1"/>
          </p:cNvSpPr>
          <p:nvPr/>
        </p:nvSpPr>
        <p:spPr bwMode="auto">
          <a:xfrm>
            <a:off x="354634" y="4046089"/>
            <a:ext cx="3613841" cy="248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914"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46B1EF"/>
                </a:solidFill>
                <a:cs typeface="Arial" panose="020B0604020202020204" pitchFamily="34" charset="0"/>
              </a:rPr>
              <a:t>Potential Clinical </a:t>
            </a:r>
          </a:p>
          <a:p>
            <a:pPr algn="ctr"/>
            <a:r>
              <a:rPr lang="en-US" sz="1600" b="1" dirty="0">
                <a:solidFill>
                  <a:srgbClr val="46B1EF"/>
                </a:solidFill>
                <a:cs typeface="Arial" panose="020B0604020202020204" pitchFamily="34" charset="0"/>
              </a:rPr>
              <a:t>Site Information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00206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2060"/>
                </a:solidFill>
                <a:effectLst/>
                <a:cs typeface="Arial" panose="020B0604020202020204" pitchFamily="34" charset="0"/>
              </a:rPr>
              <a:t>Required Information Includes:</a:t>
            </a:r>
            <a:endParaRPr kumimoji="0" lang="en-US" altLang="en-US" sz="1500" b="0" i="0" u="none" strike="noStrike" cap="none" normalizeH="0" baseline="0" dirty="0">
              <a:ln>
                <a:noFill/>
              </a:ln>
              <a:solidFill>
                <a:srgbClr val="00206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002060"/>
                </a:solidFill>
                <a:effectLst/>
                <a:cs typeface="Arial" panose="020B0604020202020204" pitchFamily="34" charset="0"/>
              </a:rPr>
            </a:br>
            <a:endParaRPr kumimoji="0" lang="en-US" altLang="en-US" sz="800" b="0" i="0" u="none" strike="noStrike" cap="none" normalizeH="0" baseline="0" dirty="0">
              <a:ln>
                <a:noFill/>
              </a:ln>
              <a:solidFill>
                <a:srgbClr val="00206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rPr>
              <a:t>Potential Clinical Site Legal Name</a:t>
            </a:r>
          </a:p>
          <a:p>
            <a:pPr>
              <a:buFontTx/>
              <a:buChar char="•"/>
            </a:pPr>
            <a:r>
              <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rPr>
              <a:t>Potential Clinical Site Phone Number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rPr>
              <a:t>Potential Clinical Site Physical Address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rPr>
              <a:t>Potential Clinical Site Type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20" name="Rectangle 6">
            <a:extLst>
              <a:ext uri="{FF2B5EF4-FFF2-40B4-BE49-F238E27FC236}">
                <a16:creationId xmlns:a16="http://schemas.microsoft.com/office/drawing/2014/main" id="{D2721BD4-5BDF-1C1E-17B8-4797B610BACA}"/>
              </a:ext>
            </a:extLst>
          </p:cNvPr>
          <p:cNvSpPr>
            <a:spLocks noChangeArrowheads="1"/>
          </p:cNvSpPr>
          <p:nvPr/>
        </p:nvSpPr>
        <p:spPr bwMode="auto">
          <a:xfrm>
            <a:off x="4301127" y="4046089"/>
            <a:ext cx="3613841" cy="225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914"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46B1EF"/>
                </a:solidFill>
                <a:cs typeface="Arial" panose="020B0604020202020204" pitchFamily="34" charset="0"/>
              </a:rPr>
              <a:t>Contract Administrator </a:t>
            </a:r>
          </a:p>
          <a:p>
            <a:pPr algn="ctr"/>
            <a:r>
              <a:rPr lang="en-US" sz="1600" b="1" dirty="0">
                <a:solidFill>
                  <a:srgbClr val="46B1EF"/>
                </a:solidFill>
                <a:cs typeface="Arial" panose="020B0604020202020204" pitchFamily="34" charset="0"/>
              </a:rPr>
              <a:t>Contact Information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206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2060"/>
                </a:solidFill>
                <a:effectLst/>
                <a:cs typeface="Arial" panose="020B0604020202020204" pitchFamily="34" charset="0"/>
              </a:rPr>
              <a:t>Required Information Includes:</a:t>
            </a:r>
            <a:endParaRPr kumimoji="0" lang="en-US" altLang="en-US" sz="1600" b="0" i="0" u="none" strike="noStrike" cap="none" normalizeH="0" baseline="0" dirty="0">
              <a:ln>
                <a:noFill/>
              </a:ln>
              <a:solidFill>
                <a:srgbClr val="00206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206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Contract Administrator Name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Contract Administrator Phone Number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Contract Administrator Email Address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Contract Administrator Title</a:t>
            </a:r>
          </a:p>
        </p:txBody>
      </p:sp>
      <p:sp>
        <p:nvSpPr>
          <p:cNvPr id="25" name="Rectangle 6">
            <a:extLst>
              <a:ext uri="{FF2B5EF4-FFF2-40B4-BE49-F238E27FC236}">
                <a16:creationId xmlns:a16="http://schemas.microsoft.com/office/drawing/2014/main" id="{81D81EF1-16F7-82B3-A66C-EE2572C8AEAB}"/>
              </a:ext>
            </a:extLst>
          </p:cNvPr>
          <p:cNvSpPr>
            <a:spLocks noChangeArrowheads="1"/>
          </p:cNvSpPr>
          <p:nvPr/>
        </p:nvSpPr>
        <p:spPr bwMode="auto">
          <a:xfrm>
            <a:off x="8377660" y="4045695"/>
            <a:ext cx="3448578" cy="225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914"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46B1EF"/>
                </a:solidFill>
                <a:cs typeface="Arial" panose="020B0604020202020204" pitchFamily="34" charset="0"/>
              </a:rPr>
              <a:t>Potential Preceptor </a:t>
            </a:r>
          </a:p>
          <a:p>
            <a:pPr algn="ctr"/>
            <a:r>
              <a:rPr lang="en-US" sz="1600" b="1" dirty="0">
                <a:solidFill>
                  <a:srgbClr val="46B1EF"/>
                </a:solidFill>
                <a:cs typeface="Arial" panose="020B0604020202020204" pitchFamily="34" charset="0"/>
              </a:rPr>
              <a:t>Contact Information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2060"/>
              </a:solidFill>
              <a:effectLst/>
              <a:ea typeface="Lato" panose="020F0502020204030203"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2060"/>
                </a:solidFill>
                <a:effectLst/>
                <a:ea typeface="Lato" panose="020F0502020204030203" pitchFamily="34" charset="0"/>
                <a:cs typeface="Arial" panose="020B0604020202020204" pitchFamily="34" charset="0"/>
              </a:rPr>
              <a:t>Required Information Includes:</a:t>
            </a:r>
            <a:br>
              <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rPr>
            </a:br>
            <a:endParaRPr kumimoji="0" lang="en-US" altLang="en-US" sz="1600" b="0" i="0" u="none" strike="noStrike" cap="none" normalizeH="0" baseline="0" dirty="0">
              <a:ln>
                <a:noFill/>
              </a:ln>
              <a:solidFill>
                <a:srgbClr val="002060"/>
              </a:solidFill>
              <a:effectLst/>
              <a:ea typeface="Lato" panose="020F0502020204030203"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Potential Preceptor Name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Potential Preceptor Phone Number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Potential Preceptor Email Address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2060"/>
                </a:solidFill>
                <a:effectLst/>
                <a:cs typeface="Arial" panose="020B0604020202020204" pitchFamily="34" charset="0"/>
              </a:rPr>
              <a:t>Potential Preceptors Credentials</a:t>
            </a:r>
          </a:p>
        </p:txBody>
      </p:sp>
      <p:sp>
        <p:nvSpPr>
          <p:cNvPr id="30" name="Isosceles Triangle 29">
            <a:extLst>
              <a:ext uri="{FF2B5EF4-FFF2-40B4-BE49-F238E27FC236}">
                <a16:creationId xmlns:a16="http://schemas.microsoft.com/office/drawing/2014/main" id="{4F15CE36-22BF-B27C-35EB-1802296A2583}"/>
              </a:ext>
              <a:ext uri="{C183D7F6-B498-43B3-948B-1728B52AA6E4}">
                <adec:decorative xmlns:adec="http://schemas.microsoft.com/office/drawing/2017/decorative" val="1"/>
              </a:ext>
            </a:extLst>
          </p:cNvPr>
          <p:cNvSpPr/>
          <p:nvPr/>
        </p:nvSpPr>
        <p:spPr>
          <a:xfrm>
            <a:off x="5540223" y="1857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A60A5A-0EF0-145B-9716-772ED367ADA4}"/>
              </a:ext>
            </a:extLst>
          </p:cNvPr>
          <p:cNvSpPr txBox="1"/>
          <p:nvPr/>
        </p:nvSpPr>
        <p:spPr>
          <a:xfrm>
            <a:off x="5645025" y="203719"/>
            <a:ext cx="65315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2060"/>
                </a:solidFill>
                <a:latin typeface="Arial" panose="020B0604020202020204" pitchFamily="34" charset="0"/>
                <a:cs typeface="Arial" panose="020B0604020202020204" pitchFamily="34" charset="0"/>
              </a:rPr>
              <a:t>Planning ahead leads to success! </a:t>
            </a:r>
          </a:p>
          <a:p>
            <a:pPr algn="ctr"/>
            <a:r>
              <a:rPr lang="en-US" b="1" dirty="0">
                <a:solidFill>
                  <a:srgbClr val="002060"/>
                </a:solidFill>
                <a:latin typeface="Arial" panose="020B0604020202020204" pitchFamily="34" charset="0"/>
                <a:cs typeface="Arial" panose="020B0604020202020204" pitchFamily="34" charset="0"/>
              </a:rPr>
              <a:t>Submit fully completed Placement Details at least </a:t>
            </a:r>
            <a:r>
              <a:rPr lang="en-US" b="1" u="sng" dirty="0">
                <a:solidFill>
                  <a:srgbClr val="002060"/>
                </a:solidFill>
                <a:latin typeface="Arial" panose="020B0604020202020204" pitchFamily="34" charset="0"/>
                <a:cs typeface="Arial" panose="020B0604020202020204" pitchFamily="34" charset="0"/>
              </a:rPr>
              <a:t>6 months </a:t>
            </a:r>
            <a:r>
              <a:rPr lang="en-US" b="1" dirty="0">
                <a:solidFill>
                  <a:srgbClr val="002060"/>
                </a:solidFill>
                <a:latin typeface="Arial" panose="020B0604020202020204" pitchFamily="34" charset="0"/>
                <a:cs typeface="Arial" panose="020B0604020202020204" pitchFamily="34" charset="0"/>
              </a:rPr>
              <a:t>before beginning your Clinical Field Experience.</a:t>
            </a:r>
            <a:endParaRPr lang="en-US" sz="1800" b="1" dirty="0">
              <a:solidFill>
                <a:srgbClr val="002060"/>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78993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34341E-60EA-7596-58BA-55F17E7D09A5}"/>
              </a:ext>
            </a:extLst>
          </p:cNvPr>
          <p:cNvSpPr>
            <a:spLocks noGrp="1"/>
          </p:cNvSpPr>
          <p:nvPr>
            <p:ph sz="half" idx="1"/>
          </p:nvPr>
        </p:nvSpPr>
        <p:spPr>
          <a:xfrm>
            <a:off x="715652" y="1447350"/>
            <a:ext cx="5181600" cy="4351338"/>
          </a:xfrm>
        </p:spPr>
        <p:txBody>
          <a:bodyPr>
            <a:normAutofit fontScale="62500" lnSpcReduction="20000"/>
          </a:bodyPr>
          <a:lstStyle/>
          <a:p>
            <a:pPr>
              <a:buNone/>
            </a:pPr>
            <a:r>
              <a:rPr lang="en-US" sz="3200" b="1" dirty="0">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What This Information Helps Us Do:</a:t>
            </a:r>
          </a:p>
          <a:p>
            <a:pPr>
              <a:buNone/>
            </a:pPr>
            <a:endParaRPr lang="en-US" sz="3200" b="1"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Obtain a Preceptor Acknowledgement Form</a:t>
            </a:r>
            <a:r>
              <a:rPr lang="en-US" sz="3200" dirty="0">
                <a:solidFill>
                  <a:srgbClr val="002060"/>
                </a:solidFill>
                <a:latin typeface="Arial" panose="020B0604020202020204" pitchFamily="34" charset="0"/>
                <a:cs typeface="Arial" panose="020B0604020202020204" pitchFamily="34" charset="0"/>
              </a:rPr>
              <a:t> to confirm your preceptor is qualified and appropriate to support your learning.</a:t>
            </a:r>
          </a:p>
          <a:p>
            <a:pPr>
              <a:buFont typeface="Arial" panose="020B0604020202020204" pitchFamily="34" charset="0"/>
              <a:buChar char="•"/>
            </a:pPr>
            <a:endParaRPr lang="en-US" sz="3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Verify an existing Affiliation Agreement</a:t>
            </a:r>
            <a:r>
              <a:rPr lang="en-US" sz="3200" dirty="0">
                <a:solidFill>
                  <a:srgbClr val="002060"/>
                </a:solidFill>
                <a:latin typeface="Arial" panose="020B0604020202020204" pitchFamily="34" charset="0"/>
                <a:cs typeface="Arial" panose="020B0604020202020204" pitchFamily="34" charset="0"/>
              </a:rPr>
              <a:t> or begin the process of negotiating a new contract with your host site.</a:t>
            </a:r>
          </a:p>
          <a:p>
            <a:pPr>
              <a:buFont typeface="Arial" panose="020B0604020202020204" pitchFamily="34" charset="0"/>
              <a:buChar char="•"/>
            </a:pPr>
            <a:endParaRPr lang="en-US" sz="3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Confirm the site’s placement process</a:t>
            </a:r>
            <a:r>
              <a:rPr lang="en-US" sz="3200" dirty="0">
                <a:solidFill>
                  <a:srgbClr val="002060"/>
                </a:solidFill>
                <a:latin typeface="Arial" panose="020B0604020202020204" pitchFamily="34" charset="0"/>
                <a:cs typeface="Arial" panose="020B0604020202020204" pitchFamily="34" charset="0"/>
              </a:rPr>
              <a:t> and identify any site-specific compliance requirements and  onboarding procedures.</a:t>
            </a:r>
          </a:p>
          <a:p>
            <a:endParaRPr lang="en-US" dirty="0"/>
          </a:p>
        </p:txBody>
      </p:sp>
      <p:sp>
        <p:nvSpPr>
          <p:cNvPr id="4" name="Content Placeholder 3">
            <a:extLst>
              <a:ext uri="{FF2B5EF4-FFF2-40B4-BE49-F238E27FC236}">
                <a16:creationId xmlns:a16="http://schemas.microsoft.com/office/drawing/2014/main" id="{51BF15A7-DAC2-C9BA-D77D-88A677313055}"/>
              </a:ext>
            </a:extLst>
          </p:cNvPr>
          <p:cNvSpPr>
            <a:spLocks noGrp="1"/>
          </p:cNvSpPr>
          <p:nvPr>
            <p:ph sz="half" idx="2"/>
          </p:nvPr>
        </p:nvSpPr>
        <p:spPr>
          <a:xfrm>
            <a:off x="6294750" y="1370212"/>
            <a:ext cx="5509439" cy="4617548"/>
          </a:xfrm>
        </p:spPr>
        <p:txBody>
          <a:bodyPr>
            <a:normAutofit fontScale="62500" lnSpcReduction="20000"/>
          </a:bodyPr>
          <a:lstStyle/>
          <a:p>
            <a:pPr>
              <a:buNone/>
            </a:pPr>
            <a:r>
              <a:rPr lang="en-US" sz="3400" b="1" dirty="0">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Verification Requirements:</a:t>
            </a:r>
          </a:p>
          <a:p>
            <a:pPr>
              <a:buNone/>
            </a:pPr>
            <a:r>
              <a:rPr lang="en-US" sz="3200" dirty="0">
                <a:solidFill>
                  <a:srgbClr val="002060"/>
                </a:solidFill>
                <a:latin typeface="Arial" panose="020B0604020202020204" pitchFamily="34" charset="0"/>
                <a:cs typeface="Arial" panose="020B0604020202020204" pitchFamily="34" charset="0"/>
              </a:rPr>
              <a:t>    </a:t>
            </a:r>
          </a:p>
          <a:p>
            <a:pPr>
              <a:buNone/>
            </a:pPr>
            <a:r>
              <a:rPr lang="en-US" sz="3200" dirty="0">
                <a:solidFill>
                  <a:srgbClr val="002060"/>
                </a:solidFill>
                <a:latin typeface="Arial" panose="020B0604020202020204" pitchFamily="34" charset="0"/>
                <a:cs typeface="Arial" panose="020B0604020202020204" pitchFamily="34" charset="0"/>
              </a:rPr>
              <a:t>   WGU must confirm that each placement meets course and accreditation requirements which includes:</a:t>
            </a:r>
          </a:p>
          <a:p>
            <a:pPr>
              <a:buNone/>
            </a:pPr>
            <a:endParaRPr lang="en-US" sz="1500" dirty="0">
              <a:solidFill>
                <a:srgbClr val="002060"/>
              </a:solidFill>
              <a:latin typeface="Arial" panose="020B0604020202020204" pitchFamily="34" charset="0"/>
              <a:cs typeface="Arial" panose="020B0604020202020204" pitchFamily="34" charset="0"/>
            </a:endParaRPr>
          </a:p>
          <a:p>
            <a:r>
              <a:rPr lang="en-US" sz="3200" dirty="0">
                <a:solidFill>
                  <a:srgbClr val="002060"/>
                </a:solidFill>
                <a:latin typeface="Arial" panose="020B0604020202020204" pitchFamily="34" charset="0"/>
                <a:cs typeface="Arial" panose="020B0604020202020204" pitchFamily="34" charset="0"/>
              </a:rPr>
              <a:t> a </a:t>
            </a:r>
            <a:r>
              <a:rPr lang="en-US" sz="3200" b="1" dirty="0">
                <a:solidFill>
                  <a:srgbClr val="002060"/>
                </a:solidFill>
                <a:latin typeface="Arial" panose="020B0604020202020204" pitchFamily="34" charset="0"/>
                <a:cs typeface="Arial" panose="020B0604020202020204" pitchFamily="34" charset="0"/>
              </a:rPr>
              <a:t>registered</a:t>
            </a:r>
            <a:r>
              <a:rPr lang="en-US" sz="3200" dirty="0">
                <a:solidFill>
                  <a:srgbClr val="002060"/>
                </a:solidFill>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nurse preceptor with a bachelor’s degree or higher </a:t>
            </a:r>
          </a:p>
          <a:p>
            <a:endParaRPr lang="en-US" sz="1300" b="1" dirty="0">
              <a:solidFill>
                <a:srgbClr val="002060"/>
              </a:solidFill>
              <a:latin typeface="Arial" panose="020B0604020202020204" pitchFamily="34" charset="0"/>
              <a:cs typeface="Arial" panose="020B0604020202020204" pitchFamily="34" charset="0"/>
            </a:endParaRPr>
          </a:p>
          <a:p>
            <a:r>
              <a:rPr lang="en-US" sz="3200" dirty="0">
                <a:solidFill>
                  <a:srgbClr val="002060"/>
                </a:solidFill>
                <a:latin typeface="Arial" panose="020B0604020202020204" pitchFamily="34" charset="0"/>
                <a:cs typeface="Arial" panose="020B0604020202020204" pitchFamily="34" charset="0"/>
              </a:rPr>
              <a:t>an </a:t>
            </a:r>
            <a:r>
              <a:rPr lang="en-US" sz="3200" b="1" dirty="0">
                <a:solidFill>
                  <a:srgbClr val="002060"/>
                </a:solidFill>
                <a:latin typeface="Arial" panose="020B0604020202020204" pitchFamily="34" charset="0"/>
                <a:cs typeface="Arial" panose="020B0604020202020204" pitchFamily="34" charset="0"/>
              </a:rPr>
              <a:t>appropriate clinical site </a:t>
            </a:r>
            <a:r>
              <a:rPr lang="en-US" sz="3200" dirty="0">
                <a:solidFill>
                  <a:srgbClr val="002060"/>
                </a:solidFill>
                <a:latin typeface="Arial" panose="020B0604020202020204" pitchFamily="34" charset="0"/>
                <a:cs typeface="Arial" panose="020B0604020202020204" pitchFamily="34" charset="0"/>
              </a:rPr>
              <a:t>that offers sufficient direct patient care learning opportunities.</a:t>
            </a:r>
          </a:p>
          <a:p>
            <a:endParaRPr lang="en-US" sz="1500" dirty="0">
              <a:solidFill>
                <a:srgbClr val="002060"/>
              </a:solidFill>
              <a:latin typeface="Arial" panose="020B0604020202020204" pitchFamily="34" charset="0"/>
              <a:cs typeface="Arial" panose="020B0604020202020204" pitchFamily="34" charset="0"/>
            </a:endParaRPr>
          </a:p>
          <a:p>
            <a:r>
              <a:rPr lang="en-US" sz="3200" dirty="0">
                <a:solidFill>
                  <a:srgbClr val="002060"/>
                </a:solidFill>
                <a:latin typeface="Arial" panose="020B0604020202020204" pitchFamily="34" charset="0"/>
                <a:cs typeface="Arial" panose="020B0604020202020204" pitchFamily="34" charset="0"/>
              </a:rPr>
              <a:t>a focus on one or more of the following spheres of care: </a:t>
            </a:r>
            <a:r>
              <a:rPr lang="en-US" sz="3200" b="1" dirty="0">
                <a:solidFill>
                  <a:srgbClr val="002060"/>
                </a:solidFill>
                <a:latin typeface="Arial" panose="020B0604020202020204" pitchFamily="34" charset="0"/>
                <a:cs typeface="Arial" panose="020B0604020202020204" pitchFamily="34" charset="0"/>
              </a:rPr>
              <a:t>Wellness/Disease Prevention, Regenerative/Restorative Care, Chronic Disease Management or Palliative/Hospice care.</a:t>
            </a:r>
          </a:p>
          <a:p>
            <a:endParaRPr lang="en-US" dirty="0"/>
          </a:p>
        </p:txBody>
      </p:sp>
      <p:sp>
        <p:nvSpPr>
          <p:cNvPr id="8" name="Rectangle 7">
            <a:extLst>
              <a:ext uri="{FF2B5EF4-FFF2-40B4-BE49-F238E27FC236}">
                <a16:creationId xmlns:a16="http://schemas.microsoft.com/office/drawing/2014/main" id="{D83EDB44-E73E-0C3A-7BBB-7488EC41525C}"/>
              </a:ext>
              <a:ext uri="{C183D7F6-B498-43B3-948B-1728B52AA6E4}">
                <adec:decorative xmlns:adec="http://schemas.microsoft.com/office/drawing/2017/decorative" val="1"/>
              </a:ext>
            </a:extLst>
          </p:cNvPr>
          <p:cNvSpPr/>
          <p:nvPr/>
        </p:nvSpPr>
        <p:spPr>
          <a:xfrm>
            <a:off x="0" y="-25780"/>
            <a:ext cx="12192000"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60CE88-E3EA-8EE4-FA83-21F90F834498}"/>
              </a:ext>
            </a:extLst>
          </p:cNvPr>
          <p:cNvSpPr txBox="1"/>
          <p:nvPr/>
        </p:nvSpPr>
        <p:spPr>
          <a:xfrm>
            <a:off x="0" y="162286"/>
            <a:ext cx="12192000" cy="830997"/>
          </a:xfrm>
          <a:prstGeom prst="rect">
            <a:avLst/>
          </a:prstGeom>
          <a:noFill/>
        </p:spPr>
        <p:txBody>
          <a:bodyPr wrap="square">
            <a:spAutoFit/>
          </a:bodyPr>
          <a:lstStyle/>
          <a:p>
            <a:pPr marL="0" algn="ctr" rtl="0" eaLnBrk="1" fontAlgn="t" latinLnBrk="0" hangingPunct="1"/>
            <a:r>
              <a:rPr lang="en-US" sz="1600" b="1" i="0" u="none" strike="noStrike" kern="1200" dirty="0">
                <a:solidFill>
                  <a:schemeClr val="bg1"/>
                </a:solidFill>
                <a:effectLst/>
                <a:latin typeface="Arial" panose="020B0604020202020204" pitchFamily="34" charset="0"/>
                <a:cs typeface="Arial" panose="020B0604020202020204" pitchFamily="34" charset="0"/>
              </a:rPr>
              <a:t>To ensure a successful and compliant clinical experience, WGU’s Clinical Learning and Placement Support (CLPS) team collects specific placement information—including your preceptor’s contact information, contract administrator details, </a:t>
            </a:r>
          </a:p>
          <a:p>
            <a:pPr marL="0" algn="ctr" rtl="0" eaLnBrk="1" fontAlgn="t" latinLnBrk="0" hangingPunct="1"/>
            <a:r>
              <a:rPr lang="en-US" sz="1600" b="1" i="0" u="none" strike="noStrike" kern="1200" dirty="0">
                <a:solidFill>
                  <a:schemeClr val="bg1"/>
                </a:solidFill>
                <a:effectLst/>
                <a:latin typeface="Arial" panose="020B0604020202020204" pitchFamily="34" charset="0"/>
                <a:cs typeface="Arial" panose="020B0604020202020204" pitchFamily="34" charset="0"/>
              </a:rPr>
              <a:t>and the site’s name and address – for several important reasons. </a:t>
            </a:r>
            <a:endParaRPr lang="en-US" sz="1600" b="0" i="0" u="none" strike="noStrike" dirty="0">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8ECDD86-72D1-36DE-2C87-F57D07810534}"/>
              </a:ext>
            </a:extLst>
          </p:cNvPr>
          <p:cNvSpPr/>
          <p:nvPr/>
        </p:nvSpPr>
        <p:spPr>
          <a:xfrm>
            <a:off x="0" y="6064898"/>
            <a:ext cx="12192000" cy="7931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kern="100" dirty="0">
              <a:effectLst/>
              <a:latin typeface="Segoe UI Emoji" panose="020B0502040204020203" pitchFamily="34" charset="0"/>
              <a:ea typeface="Aptos" panose="020B0004020202020204" pitchFamily="34" charset="0"/>
              <a:cs typeface="Segoe UI Emoji" panose="020B0502040204020203" pitchFamily="34" charset="0"/>
            </a:endParaRPr>
          </a:p>
          <a:p>
            <a:pPr algn="ctr"/>
            <a:r>
              <a:rPr lang="en-US"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cannot process incomplete Placement Details!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only time you should submit placement details without a named preceptor, is if the site will be assigning a Preceptor as part of their standard process.</a:t>
            </a:r>
          </a:p>
          <a:p>
            <a:pPr algn="ctr"/>
            <a:endParaRPr lang="en-US" dirty="0"/>
          </a:p>
        </p:txBody>
      </p:sp>
    </p:spTree>
    <p:extLst>
      <p:ext uri="{BB962C8B-B14F-4D97-AF65-F5344CB8AC3E}">
        <p14:creationId xmlns:p14="http://schemas.microsoft.com/office/powerpoint/2010/main" val="209000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7357-9B94-9FF5-5CA2-FBF5FA2446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6104B5-B183-E131-7C76-1EEB18D9BC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4">
            <a:extLst>
              <a:ext uri="{FF2B5EF4-FFF2-40B4-BE49-F238E27FC236}">
                <a16:creationId xmlns:a16="http://schemas.microsoft.com/office/drawing/2014/main" id="{C3AE39FE-B106-AD06-0D0F-B5F3D14DCB89}"/>
              </a:ext>
            </a:extLst>
          </p:cNvPr>
          <p:cNvSpPr txBox="1">
            <a:spLocks noGrp="1"/>
          </p:cNvSpPr>
          <p:nvPr>
            <p:ph type="title" idx="4294967295"/>
          </p:nvPr>
        </p:nvSpPr>
        <p:spPr>
          <a:xfrm>
            <a:off x="356464" y="427052"/>
            <a:ext cx="3860973" cy="6278642"/>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E224/L225 PRECEPTORS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review the WGU Preceptor Orientation Presentation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submit a Preceptor Acknowledgment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Will be verified to confirm they have an active license and meet accreditation standards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Will directly supervise and oversee all student activities throughout the field experience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Will provide constructive feedback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Will approve student time logs within the Preceptor Community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7909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419038" y="284230"/>
            <a:ext cx="419571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Affiliation Agreements</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11" name="TextBox 10">
            <a:extLst>
              <a:ext uri="{FF2B5EF4-FFF2-40B4-BE49-F238E27FC236}">
                <a16:creationId xmlns:a16="http://schemas.microsoft.com/office/drawing/2014/main" id="{E52E1AD7-14AD-407D-8A7C-F533DF3B514A}"/>
              </a:ext>
              <a:ext uri="{C183D7F6-B498-43B3-948B-1728B52AA6E4}">
                <adec:decorative xmlns:adec="http://schemas.microsoft.com/office/drawing/2017/decorative" val="1"/>
              </a:ext>
            </a:extLst>
          </p:cNvPr>
          <p:cNvSpPr txBox="1"/>
          <p:nvPr/>
        </p:nvSpPr>
        <p:spPr>
          <a:xfrm>
            <a:off x="2688771" y="4126535"/>
            <a:ext cx="6935598" cy="369332"/>
          </a:xfrm>
          <a:prstGeom prst="rect">
            <a:avLst/>
          </a:prstGeom>
          <a:noFill/>
        </p:spPr>
        <p:txBody>
          <a:bodyPr wrap="square" lIns="91440" tIns="45720" rIns="91440" bIns="45720" anchor="t">
            <a:spAutoFit/>
          </a:bodyPr>
          <a:lstStyle/>
          <a:p>
            <a:pPr lvl="0"/>
            <a:endParaRPr lang="en-US" b="1">
              <a:cs typeface="Calibri"/>
            </a:endParaRPr>
          </a:p>
        </p:txBody>
      </p:sp>
      <p:sp>
        <p:nvSpPr>
          <p:cNvPr id="7" name="TextBox 6">
            <a:extLst>
              <a:ext uri="{FF2B5EF4-FFF2-40B4-BE49-F238E27FC236}">
                <a16:creationId xmlns:a16="http://schemas.microsoft.com/office/drawing/2014/main" id="{86D1492D-77BC-28B8-8E19-40A0D8915246}"/>
              </a:ext>
            </a:extLst>
          </p:cNvPr>
          <p:cNvSpPr txBox="1"/>
          <p:nvPr/>
        </p:nvSpPr>
        <p:spPr>
          <a:xfrm>
            <a:off x="6169288" y="190382"/>
            <a:ext cx="5662127"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hlinkClick r:id="rId3"/>
              </a:rPr>
              <a:t>What should I know about Clinical Sites </a:t>
            </a:r>
          </a:p>
          <a:p>
            <a:pPr algn="ctr"/>
            <a:r>
              <a:rPr lang="en-US" sz="2400" dirty="0">
                <a:latin typeface="Arial" panose="020B0604020202020204" pitchFamily="34" charset="0"/>
                <a:cs typeface="Arial" panose="020B0604020202020204" pitchFamily="34" charset="0"/>
                <a:hlinkClick r:id="rId3"/>
              </a:rPr>
              <a:t>and Affiliation Agreements?</a:t>
            </a:r>
            <a:endParaRPr lang="en-US" sz="2400" dirty="0">
              <a:latin typeface="Arial" panose="020B0604020202020204" pitchFamily="34" charset="0"/>
              <a:cs typeface="Arial" panose="020B0604020202020204" pitchFamily="34" charset="0"/>
            </a:endParaRPr>
          </a:p>
        </p:txBody>
      </p:sp>
      <p:pic>
        <p:nvPicPr>
          <p:cNvPr id="2050" name="Picture 2" descr="Contract Basics for Small Business - TR Spencer - Law Office">
            <a:extLst>
              <a:ext uri="{FF2B5EF4-FFF2-40B4-BE49-F238E27FC236}">
                <a16:creationId xmlns:a16="http://schemas.microsoft.com/office/drawing/2014/main" id="{8BBBA362-D712-7EFD-8CE3-47B5EF460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130" y="1244803"/>
            <a:ext cx="5781869" cy="5057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3404A1-B025-8003-8552-670A74EC4361}"/>
              </a:ext>
            </a:extLst>
          </p:cNvPr>
          <p:cNvSpPr txBox="1"/>
          <p:nvPr/>
        </p:nvSpPr>
        <p:spPr>
          <a:xfrm>
            <a:off x="272409" y="1486749"/>
            <a:ext cx="6046237" cy="4678204"/>
          </a:xfrm>
          <a:prstGeom prst="rect">
            <a:avLst/>
          </a:prstGeom>
          <a:noFill/>
        </p:spPr>
        <p:txBody>
          <a:bodyPr wrap="square" rtlCol="0">
            <a:spAutoFit/>
          </a:bodyPr>
          <a:lstStyle/>
          <a:p>
            <a:pPr algn="ctr">
              <a:lnSpc>
                <a:spcPts val="2100"/>
              </a:lnSpc>
              <a:buNone/>
            </a:pPr>
            <a:r>
              <a:rPr lang="en-US" b="1" i="0" dirty="0">
                <a:solidFill>
                  <a:srgbClr val="002060"/>
                </a:solidFill>
                <a:effectLst/>
                <a:latin typeface="Arial" panose="020B0604020202020204" pitchFamily="34" charset="0"/>
                <a:cs typeface="Arial" panose="020B0604020202020204" pitchFamily="34" charset="0"/>
              </a:rPr>
              <a:t>All BSNU placements require an Affiliation Agreement between WGU and the Clinical Site.</a:t>
            </a:r>
            <a:br>
              <a:rPr lang="en-US" sz="1600" b="0" i="0" dirty="0">
                <a:solidFill>
                  <a:srgbClr val="002060"/>
                </a:solidFill>
                <a:effectLst/>
                <a:latin typeface="Arial" panose="020B0604020202020204" pitchFamily="34" charset="0"/>
                <a:cs typeface="Arial" panose="020B0604020202020204" pitchFamily="34" charset="0"/>
              </a:rPr>
            </a:br>
            <a:endParaRPr lang="en-US" sz="1600" b="0" i="0" dirty="0">
              <a:solidFill>
                <a:srgbClr val="002060"/>
              </a:solidFill>
              <a:effectLst/>
              <a:latin typeface="Arial" panose="020B0604020202020204" pitchFamily="34" charset="0"/>
              <a:cs typeface="Arial" panose="020B0604020202020204" pitchFamily="34" charset="0"/>
            </a:endParaRPr>
          </a:p>
          <a:p>
            <a:pPr algn="l">
              <a:lnSpc>
                <a:spcPts val="2100"/>
              </a:lnSpc>
            </a:pPr>
            <a:endParaRPr lang="en-US" sz="1600" dirty="0">
              <a:solidFill>
                <a:srgbClr val="002060"/>
              </a:solidFill>
              <a:latin typeface="Arial" panose="020B0604020202020204" pitchFamily="34" charset="0"/>
              <a:cs typeface="Arial" panose="020B0604020202020204" pitchFamily="34" charset="0"/>
            </a:endParaRPr>
          </a:p>
          <a:p>
            <a:pPr algn="l">
              <a:lnSpc>
                <a:spcPts val="2100"/>
              </a:lnSpc>
            </a:pPr>
            <a:r>
              <a:rPr lang="en-US" sz="1600" b="0" i="0" dirty="0">
                <a:solidFill>
                  <a:srgbClr val="002060"/>
                </a:solidFill>
                <a:effectLst/>
                <a:latin typeface="Arial" panose="020B0604020202020204" pitchFamily="34" charset="0"/>
                <a:cs typeface="Arial" panose="020B0604020202020204" pitchFamily="34" charset="0"/>
              </a:rPr>
              <a:t>The negotiation of these agreements take time as they go back and forth several times before they are signed by both WGU and the Clinical Site.</a:t>
            </a:r>
          </a:p>
          <a:p>
            <a:pPr algn="l">
              <a:lnSpc>
                <a:spcPts val="2100"/>
              </a:lnSpc>
            </a:pPr>
            <a:endParaRPr lang="en-US" sz="1600" dirty="0">
              <a:solidFill>
                <a:srgbClr val="002060"/>
              </a:solidFill>
              <a:latin typeface="Arial" panose="020B0604020202020204" pitchFamily="34" charset="0"/>
              <a:cs typeface="Arial" panose="020B0604020202020204" pitchFamily="34" charset="0"/>
            </a:endParaRPr>
          </a:p>
          <a:p>
            <a:pPr>
              <a:lnSpc>
                <a:spcPts val="2100"/>
              </a:lnSpc>
            </a:pPr>
            <a:r>
              <a:rPr lang="en-US" sz="1600" b="1" i="0" dirty="0">
                <a:solidFill>
                  <a:srgbClr val="002060"/>
                </a:solidFill>
                <a:effectLst/>
                <a:latin typeface="Arial" panose="020B0604020202020204" pitchFamily="34" charset="0"/>
                <a:cs typeface="Arial" panose="020B0604020202020204" pitchFamily="34" charset="0"/>
              </a:rPr>
              <a:t>📌 NOTE: </a:t>
            </a:r>
            <a:r>
              <a:rPr lang="en-US" sz="1600" b="0" i="0" dirty="0">
                <a:solidFill>
                  <a:srgbClr val="002060"/>
                </a:solidFill>
                <a:effectLst/>
                <a:latin typeface="Arial" panose="020B0604020202020204" pitchFamily="34" charset="0"/>
                <a:cs typeface="Arial" panose="020B0604020202020204" pitchFamily="34" charset="0"/>
              </a:rPr>
              <a:t>This is a legal contract negotiation process and can take </a:t>
            </a:r>
            <a:r>
              <a:rPr lang="en-US" sz="1600" b="1" i="0" dirty="0">
                <a:solidFill>
                  <a:srgbClr val="002060"/>
                </a:solidFill>
                <a:effectLst/>
                <a:latin typeface="Arial" panose="020B0604020202020204" pitchFamily="34" charset="0"/>
                <a:cs typeface="Arial" panose="020B0604020202020204" pitchFamily="34" charset="0"/>
              </a:rPr>
              <a:t>4 to 6 months to fully execute</a:t>
            </a:r>
            <a:r>
              <a:rPr lang="en-US" sz="1600" b="0" i="0" dirty="0">
                <a:solidFill>
                  <a:srgbClr val="002060"/>
                </a:solidFill>
                <a:effectLst/>
                <a:latin typeface="Arial" panose="020B0604020202020204" pitchFamily="34" charset="0"/>
                <a:cs typeface="Arial" panose="020B0604020202020204" pitchFamily="34" charset="0"/>
              </a:rPr>
              <a:t>. Plan accordingly to avoid delaying your degree progression.</a:t>
            </a:r>
          </a:p>
          <a:p>
            <a:pPr algn="l">
              <a:lnSpc>
                <a:spcPts val="2100"/>
              </a:lnSpc>
            </a:pPr>
            <a:endParaRPr lang="en-US" sz="1600" b="0" i="0" dirty="0">
              <a:solidFill>
                <a:srgbClr val="002060"/>
              </a:solidFill>
              <a:effectLst/>
              <a:latin typeface="Arial" panose="020B0604020202020204" pitchFamily="34" charset="0"/>
              <a:cs typeface="Arial" panose="020B0604020202020204" pitchFamily="34" charset="0"/>
            </a:endParaRPr>
          </a:p>
          <a:p>
            <a:pPr algn="l">
              <a:lnSpc>
                <a:spcPts val="2100"/>
              </a:lnSpc>
            </a:pPr>
            <a:r>
              <a:rPr lang="en-US" sz="1600" b="0" i="0" dirty="0">
                <a:solidFill>
                  <a:srgbClr val="002060"/>
                </a:solidFill>
                <a:effectLst/>
                <a:latin typeface="Arial" panose="020B0604020202020204" pitchFamily="34" charset="0"/>
                <a:cs typeface="Arial" panose="020B0604020202020204" pitchFamily="34" charset="0"/>
              </a:rPr>
              <a:t>Students will be notified by their Clinical Learning and Placement Support Coordinator of any additional site-specific requirements once the agreement has been fully executed and approved for student placement. </a:t>
            </a:r>
          </a:p>
          <a:p>
            <a:endParaRPr lang="en-US" dirty="0"/>
          </a:p>
        </p:txBody>
      </p:sp>
    </p:spTree>
    <p:extLst>
      <p:ext uri="{BB962C8B-B14F-4D97-AF65-F5344CB8AC3E}">
        <p14:creationId xmlns:p14="http://schemas.microsoft.com/office/powerpoint/2010/main" val="4167449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7BCB-8B2A-4FCA-E916-2405CB4EA6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DA9D24-6742-B9E7-C11F-F1BCD9886B4E}"/>
              </a:ex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6DC26E-5939-9A56-F071-084B0872473D}"/>
              </a:ext>
              <a:ext uri="{C183D7F6-B498-43B3-948B-1728B52AA6E4}">
                <adec:decorative xmlns:adec="http://schemas.microsoft.com/office/drawing/2017/decorative" val="1"/>
              </a:ext>
            </a:extLst>
          </p:cNvPr>
          <p:cNvSpPr/>
          <p:nvPr/>
        </p:nvSpPr>
        <p:spPr>
          <a:xfrm>
            <a:off x="-1" y="-39403"/>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9EF4EA16-04D0-3EF7-3216-D8471810242F}"/>
              </a:ext>
            </a:extLst>
          </p:cNvPr>
          <p:cNvSpPr>
            <a:spLocks noGrp="1"/>
          </p:cNvSpPr>
          <p:nvPr>
            <p:ph type="title" idx="4294967295"/>
          </p:nvPr>
        </p:nvSpPr>
        <p:spPr>
          <a:xfrm>
            <a:off x="77230" y="178865"/>
            <a:ext cx="510329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CLPS Department Clearance</a:t>
            </a:r>
          </a:p>
        </p:txBody>
      </p:sp>
      <p:sp>
        <p:nvSpPr>
          <p:cNvPr id="15" name="Isosceles Triangle 14">
            <a:extLst>
              <a:ext uri="{FF2B5EF4-FFF2-40B4-BE49-F238E27FC236}">
                <a16:creationId xmlns:a16="http://schemas.microsoft.com/office/drawing/2014/main" id="{CA921B96-FB6F-0768-B367-DB1DF6054BCF}"/>
              </a:ex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B4B11E-D17D-C016-C053-77F73747BBAE}"/>
              </a:ext>
            </a:extLst>
          </p:cNvPr>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F3272267-3F22-1794-678C-E5F2DC78C699}"/>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16" name="TextBox 15">
            <a:extLst>
              <a:ext uri="{FF2B5EF4-FFF2-40B4-BE49-F238E27FC236}">
                <a16:creationId xmlns:a16="http://schemas.microsoft.com/office/drawing/2014/main" id="{D9CDC606-D61B-ACFC-42FF-8395EB3292D2}"/>
              </a:ext>
            </a:extLst>
          </p:cNvPr>
          <p:cNvSpPr txBox="1"/>
          <p:nvPr/>
        </p:nvSpPr>
        <p:spPr>
          <a:xfrm>
            <a:off x="-3984" y="6183969"/>
            <a:ext cx="12195983" cy="674031"/>
          </a:xfrm>
          <a:prstGeom prst="rect">
            <a:avLst/>
          </a:prstGeom>
          <a:solidFill>
            <a:schemeClr val="accent1"/>
          </a:solidFill>
        </p:spPr>
        <p:txBody>
          <a:bodyPr wrap="square" lIns="91440" tIns="45720" rIns="91440" bIns="45720" rtlCol="0" anchor="t">
            <a:spAutoFit/>
          </a:bodyPr>
          <a:lstStyle/>
          <a:p>
            <a:pPr algn="ctr" fontAlgn="base">
              <a:lnSpc>
                <a:spcPct val="90000"/>
              </a:lnSpc>
            </a:pPr>
            <a:r>
              <a:rPr lang="en-US" sz="2100" dirty="0">
                <a:solidFill>
                  <a:schemeClr val="bg1"/>
                </a:solidFill>
              </a:rPr>
              <a:t>Students cannot engage in hours prior to receiving the Clearance Confirmation Email from their </a:t>
            </a:r>
          </a:p>
          <a:p>
            <a:pPr algn="ctr" fontAlgn="base">
              <a:lnSpc>
                <a:spcPct val="90000"/>
              </a:lnSpc>
            </a:pPr>
            <a:r>
              <a:rPr lang="en-US" sz="2100" dirty="0">
                <a:solidFill>
                  <a:schemeClr val="bg1"/>
                </a:solidFill>
              </a:rPr>
              <a:t>Clinical Learning and Placement Support Coordinator.</a:t>
            </a:r>
          </a:p>
        </p:txBody>
      </p:sp>
      <p:sp>
        <p:nvSpPr>
          <p:cNvPr id="5" name="TextBox 4">
            <a:extLst>
              <a:ext uri="{FF2B5EF4-FFF2-40B4-BE49-F238E27FC236}">
                <a16:creationId xmlns:a16="http://schemas.microsoft.com/office/drawing/2014/main" id="{433570B7-5BF0-CF7E-6AE5-3D4BBEDD0695}"/>
              </a:ext>
            </a:extLst>
          </p:cNvPr>
          <p:cNvSpPr txBox="1"/>
          <p:nvPr/>
        </p:nvSpPr>
        <p:spPr>
          <a:xfrm>
            <a:off x="141970" y="1420006"/>
            <a:ext cx="4851407" cy="4520725"/>
          </a:xfrm>
          <a:prstGeom prst="rect">
            <a:avLst/>
          </a:prstGeom>
          <a:noFill/>
        </p:spPr>
        <p:txBody>
          <a:bodyPr wrap="square">
            <a:spAutoFit/>
          </a:bodyPr>
          <a:lstStyle/>
          <a:p>
            <a:pPr marL="285750" marR="0" indent="-285750">
              <a:lnSpc>
                <a:spcPct val="115000"/>
              </a:lnSpc>
              <a:spcAft>
                <a:spcPts val="800"/>
              </a:spcAft>
              <a:buFont typeface="Arial" panose="020B0604020202020204" pitchFamily="34" charset="0"/>
              <a:buChar char="•"/>
            </a:pP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Before students can be cleared, a final review of each placement is completed to ensure it meets accreditation requirements including a </a:t>
            </a: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registered</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a:t>
            </a: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nurse preceptor with a bachelor’s degree or higher </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at an </a:t>
            </a: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appropriate clinical site </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that offers sufficient direct patient care learning opportunities. </a:t>
            </a:r>
          </a:p>
          <a:p>
            <a:pPr marL="285750" marR="0" indent="-285750">
              <a:lnSpc>
                <a:spcPct val="115000"/>
              </a:lnSpc>
              <a:spcAft>
                <a:spcPts val="800"/>
              </a:spcAft>
              <a:buFont typeface="Arial" panose="020B0604020202020204" pitchFamily="34" charset="0"/>
              <a:buChar char="•"/>
            </a:pPr>
            <a:endPar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marL="285750" marR="0" indent="-285750">
              <a:lnSpc>
                <a:spcPct val="115000"/>
              </a:lnSpc>
              <a:spcAft>
                <a:spcPts val="800"/>
              </a:spcAft>
              <a:buFont typeface="Arial" panose="020B0604020202020204" pitchFamily="34" charset="0"/>
              <a:buChar char="•"/>
            </a:pPr>
            <a:r>
              <a:rPr lang="en-US" sz="1600" kern="100" dirty="0">
                <a:solidFill>
                  <a:srgbClr val="002060"/>
                </a:solidFill>
                <a:latin typeface="Arial" panose="020B0604020202020204" pitchFamily="34" charset="0"/>
                <a:ea typeface="Aptos" panose="020B0004020202020204" pitchFamily="34" charset="0"/>
                <a:cs typeface="Arial" panose="020B0604020202020204" pitchFamily="34" charset="0"/>
              </a:rPr>
              <a:t>Each </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clinical site is reviewed to confirm there is an active affiliation agreement and to ensure we meet all contractual obligation including the collection and processing of all</a:t>
            </a:r>
            <a:r>
              <a:rPr lang="en-US" sz="16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site-specific compliance, placement documents, and any additional onboarding </a:t>
            </a:r>
            <a:r>
              <a:rPr lang="en-US" sz="16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with your host site or through a 3rd party vendor.</a:t>
            </a:r>
          </a:p>
        </p:txBody>
      </p:sp>
      <p:graphicFrame>
        <p:nvGraphicFramePr>
          <p:cNvPr id="7174" name="TextBox 7">
            <a:extLst>
              <a:ext uri="{FF2B5EF4-FFF2-40B4-BE49-F238E27FC236}">
                <a16:creationId xmlns:a16="http://schemas.microsoft.com/office/drawing/2014/main" id="{DB042334-C272-B735-478E-00A55E9852E6}"/>
              </a:ext>
            </a:extLst>
          </p:cNvPr>
          <p:cNvGraphicFramePr/>
          <p:nvPr>
            <p:extLst>
              <p:ext uri="{D42A27DB-BD31-4B8C-83A1-F6EECF244321}">
                <p14:modId xmlns:p14="http://schemas.microsoft.com/office/powerpoint/2010/main" val="2411828223"/>
              </p:ext>
            </p:extLst>
          </p:nvPr>
        </p:nvGraphicFramePr>
        <p:xfrm>
          <a:off x="5180522" y="1111940"/>
          <a:ext cx="6869508" cy="473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2CBCA4F-E026-259E-289D-315D00F1DAD4}"/>
              </a:ext>
            </a:extLst>
          </p:cNvPr>
          <p:cNvSpPr txBox="1"/>
          <p:nvPr/>
        </p:nvSpPr>
        <p:spPr>
          <a:xfrm>
            <a:off x="5969274" y="282880"/>
            <a:ext cx="5292003" cy="713722"/>
          </a:xfrm>
          <a:prstGeom prst="rect">
            <a:avLst/>
          </a:prstGeom>
          <a:noFill/>
        </p:spPr>
        <p:txBody>
          <a:bodyPr wrap="square">
            <a:spAutoFit/>
          </a:bodyPr>
          <a:lstStyle/>
          <a:p>
            <a:pPr marL="0" marR="0" algn="ctr">
              <a:lnSpc>
                <a:spcPct val="115000"/>
              </a:lnSpc>
              <a:spcAft>
                <a:spcPts val="800"/>
              </a:spcAft>
              <a:buNone/>
            </a:pPr>
            <a:r>
              <a:rPr lang="en-US"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NOTE: </a:t>
            </a:r>
            <a:r>
              <a:rPr lang="en-US"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Review times will vary depending on the requirements and timeframe of your Clinical Site.</a:t>
            </a:r>
          </a:p>
        </p:txBody>
      </p:sp>
    </p:spTree>
    <p:extLst>
      <p:ext uri="{BB962C8B-B14F-4D97-AF65-F5344CB8AC3E}">
        <p14:creationId xmlns:p14="http://schemas.microsoft.com/office/powerpoint/2010/main" val="2271488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CBE06B6-C4F6-9813-2197-CCADFD0261E7}"/>
              </a:ext>
            </a:extLst>
          </p:cNvPr>
          <p:cNvPicPr>
            <a:picLocks noGrp="1" noChangeAspect="1"/>
          </p:cNvPicPr>
          <p:nvPr>
            <p:ph sz="half" idx="2"/>
          </p:nvPr>
        </p:nvPicPr>
        <p:blipFill>
          <a:blip r:embed="rId2"/>
          <a:stretch>
            <a:fillRect/>
          </a:stretch>
        </p:blipFill>
        <p:spPr>
          <a:xfrm>
            <a:off x="7320244" y="1461423"/>
            <a:ext cx="3541137" cy="3346376"/>
          </a:xfrm>
          <a:prstGeom prst="rect">
            <a:avLst/>
          </a:prstGeom>
        </p:spPr>
      </p:pic>
      <p:pic>
        <p:nvPicPr>
          <p:cNvPr id="6" name="Picture 3">
            <a:extLst>
              <a:ext uri="{FF2B5EF4-FFF2-40B4-BE49-F238E27FC236}">
                <a16:creationId xmlns:a16="http://schemas.microsoft.com/office/drawing/2014/main" id="{9CA52A95-C26A-91F8-5423-D66BBF5A962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266035" y="1461423"/>
            <a:ext cx="6372474" cy="3346376"/>
          </a:xfrm>
          <a:prstGeom prst="rect">
            <a:avLst/>
          </a:prstGeom>
        </p:spPr>
      </p:pic>
      <p:sp>
        <p:nvSpPr>
          <p:cNvPr id="7" name="Title 6">
            <a:extLst>
              <a:ext uri="{FF2B5EF4-FFF2-40B4-BE49-F238E27FC236}">
                <a16:creationId xmlns:a16="http://schemas.microsoft.com/office/drawing/2014/main" id="{27D5C8FB-BB51-3D22-9EE1-A5D7202E229C}"/>
              </a:ext>
            </a:extLst>
          </p:cNvPr>
          <p:cNvSpPr>
            <a:spLocks noGrp="1"/>
          </p:cNvSpPr>
          <p:nvPr>
            <p:ph type="title" idx="4294967295"/>
          </p:nvPr>
        </p:nvSpPr>
        <p:spPr>
          <a:xfrm>
            <a:off x="-1" y="-39402"/>
            <a:ext cx="5372101" cy="1082351"/>
          </a:xfrm>
          <a:prstGeom prst="rect">
            <a:avLst/>
          </a:prstGeom>
          <a:solidFill>
            <a:srgbClr val="002F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lt1"/>
                </a:solidFill>
                <a:effectLst/>
                <a:uLnTx/>
                <a:uFillTx/>
                <a:latin typeface="+mn-lt"/>
                <a:ea typeface="+mn-ea"/>
                <a:cs typeface="+mn-cs"/>
              </a:rPr>
              <a:t> </a:t>
            </a:r>
            <a:r>
              <a:rPr kumimoji="0" lang="en-US" sz="3200" i="0" u="none" strike="noStrike" kern="1200" cap="none" spc="0" normalizeH="0" baseline="0" noProof="0" dirty="0">
                <a:ln>
                  <a:noFill/>
                </a:ln>
                <a:solidFill>
                  <a:schemeClr val="lt1"/>
                </a:solidFill>
                <a:effectLst/>
                <a:uLnTx/>
                <a:uFillTx/>
                <a:latin typeface="Arial" panose="020B0604020202020204" pitchFamily="34" charset="0"/>
                <a:cs typeface="Arial" panose="020B0604020202020204" pitchFamily="34" charset="0"/>
              </a:rPr>
              <a:t>Next Steps</a:t>
            </a:r>
          </a:p>
        </p:txBody>
      </p:sp>
      <p:sp>
        <p:nvSpPr>
          <p:cNvPr id="8" name="Isosceles Triangle 7">
            <a:extLst>
              <a:ext uri="{FF2B5EF4-FFF2-40B4-BE49-F238E27FC236}">
                <a16:creationId xmlns:a16="http://schemas.microsoft.com/office/drawing/2014/main" id="{8A8243A5-2AD4-6262-9277-61BA216DB323}"/>
              </a:ex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A1ACCE-30E4-B9D1-DE02-0349BC3652DD}"/>
              </a:ext>
            </a:extLst>
          </p:cNvPr>
          <p:cNvSpPr txBox="1"/>
          <p:nvPr/>
        </p:nvSpPr>
        <p:spPr>
          <a:xfrm>
            <a:off x="266035" y="5068893"/>
            <a:ext cx="6094428" cy="1200329"/>
          </a:xfrm>
          <a:prstGeom prst="rect">
            <a:avLst/>
          </a:prstGeom>
          <a:noFill/>
        </p:spPr>
        <p:txBody>
          <a:bodyPr wrap="square">
            <a:spAutoFit/>
          </a:bodyPr>
          <a:lstStyle/>
          <a:p>
            <a:pPr algn="ctr"/>
            <a:r>
              <a:rPr lang="en-US" dirty="0">
                <a:solidFill>
                  <a:srgbClr val="002060"/>
                </a:solidFill>
                <a:latin typeface="Arial" panose="020B0604020202020204" pitchFamily="34" charset="0"/>
                <a:cs typeface="Arial" panose="020B0604020202020204" pitchFamily="34" charset="0"/>
                <a:hlinkClick r:id="rId4"/>
              </a:rPr>
              <a:t>Access the Clinical Field Experience </a:t>
            </a:r>
            <a:endParaRPr lang="en-US" dirty="0">
              <a:solidFill>
                <a:srgbClr val="002060"/>
              </a:solidFill>
              <a:latin typeface="Arial" panose="020B0604020202020204" pitchFamily="34" charset="0"/>
              <a:ea typeface="Calibri"/>
              <a:cs typeface="Arial" panose="020B0604020202020204" pitchFamily="34" charset="0"/>
              <a:hlinkClick r:id="rId4"/>
            </a:endParaRPr>
          </a:p>
          <a:p>
            <a:pPr algn="ctr"/>
            <a:r>
              <a:rPr lang="en-US" dirty="0">
                <a:solidFill>
                  <a:srgbClr val="002060"/>
                </a:solidFill>
                <a:latin typeface="Arial" panose="020B0604020202020204" pitchFamily="34" charset="0"/>
                <a:cs typeface="Arial" panose="020B0604020202020204" pitchFamily="34" charset="0"/>
                <a:hlinkClick r:id="rId4"/>
              </a:rPr>
              <a:t>Landing Page</a:t>
            </a:r>
            <a:endParaRPr lang="en-US" dirty="0">
              <a:solidFill>
                <a:srgbClr val="002060"/>
              </a:solidFill>
              <a:latin typeface="Arial" panose="020B0604020202020204" pitchFamily="34" charset="0"/>
              <a:ea typeface="Calibri"/>
              <a:cs typeface="Arial" panose="020B0604020202020204" pitchFamily="34" charset="0"/>
            </a:endParaRPr>
          </a:p>
          <a:p>
            <a:pPr algn="ctr"/>
            <a:endParaRPr lang="en-US" b="1" dirty="0">
              <a:solidFill>
                <a:srgbClr val="002060"/>
              </a:solidFill>
              <a:latin typeface="Arial" panose="020B0604020202020204" pitchFamily="34" charset="0"/>
              <a:ea typeface="Calibri"/>
              <a:cs typeface="Arial" panose="020B0604020202020204" pitchFamily="34" charset="0"/>
            </a:endParaRPr>
          </a:p>
          <a:p>
            <a:pPr marL="285750" indent="-285750" algn="ctr">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Review Site &amp; Preceptor Requirements</a:t>
            </a:r>
            <a:endParaRPr lang="en-US" b="1" dirty="0">
              <a:solidFill>
                <a:srgbClr val="002060"/>
              </a:solidFill>
              <a:latin typeface="Arial" panose="020B0604020202020204" pitchFamily="34" charset="0"/>
              <a:ea typeface="Calibri"/>
              <a:cs typeface="Arial" panose="020B0604020202020204" pitchFamily="34" charset="0"/>
            </a:endParaRPr>
          </a:p>
        </p:txBody>
      </p:sp>
      <p:sp>
        <p:nvSpPr>
          <p:cNvPr id="13" name="TextBox 12">
            <a:extLst>
              <a:ext uri="{FF2B5EF4-FFF2-40B4-BE49-F238E27FC236}">
                <a16:creationId xmlns:a16="http://schemas.microsoft.com/office/drawing/2014/main" id="{F44DDB07-D59F-2341-8880-3395B19F14C1}"/>
              </a:ext>
            </a:extLst>
          </p:cNvPr>
          <p:cNvSpPr txBox="1"/>
          <p:nvPr/>
        </p:nvSpPr>
        <p:spPr>
          <a:xfrm>
            <a:off x="6043598" y="5068892"/>
            <a:ext cx="6094428" cy="1200329"/>
          </a:xfrm>
          <a:prstGeom prst="rect">
            <a:avLst/>
          </a:prstGeom>
          <a:noFill/>
        </p:spPr>
        <p:txBody>
          <a:bodyPr wrap="square">
            <a:spAutoFit/>
          </a:bodyPr>
          <a:lstStyle/>
          <a:p>
            <a:pPr algn="ctr"/>
            <a:r>
              <a:rPr lang="en-US" dirty="0">
                <a:solidFill>
                  <a:srgbClr val="002060"/>
                </a:solidFill>
                <a:latin typeface="Arial" panose="020B0604020202020204" pitchFamily="34" charset="0"/>
                <a:cs typeface="Arial" panose="020B0604020202020204" pitchFamily="34" charset="0"/>
              </a:rPr>
              <a:t>Access your Field Experience </a:t>
            </a:r>
            <a:r>
              <a:rPr lang="en-US" dirty="0">
                <a:solidFill>
                  <a:srgbClr val="002060"/>
                </a:solidFill>
                <a:latin typeface="Arial" panose="020B0604020202020204" pitchFamily="34" charset="0"/>
                <a:ea typeface="Calibri"/>
                <a:cs typeface="Arial" panose="020B0604020202020204" pitchFamily="34" charset="0"/>
              </a:rPr>
              <a:t>Page and begin</a:t>
            </a:r>
          </a:p>
          <a:p>
            <a:pPr algn="ctr"/>
            <a:r>
              <a:rPr lang="en-US" dirty="0">
                <a:solidFill>
                  <a:srgbClr val="002060"/>
                </a:solidFill>
                <a:latin typeface="Arial" panose="020B0604020202020204" pitchFamily="34" charset="0"/>
                <a:ea typeface="Calibri"/>
                <a:cs typeface="Arial" panose="020B0604020202020204" pitchFamily="34" charset="0"/>
              </a:rPr>
              <a:t>Working through your Requirements </a:t>
            </a:r>
          </a:p>
          <a:p>
            <a:pPr algn="ctr"/>
            <a:endParaRPr lang="en-US" b="1" dirty="0">
              <a:solidFill>
                <a:srgbClr val="002060"/>
              </a:solidFill>
              <a:latin typeface="Arial" panose="020B0604020202020204" pitchFamily="34" charset="0"/>
              <a:ea typeface="Calibri"/>
              <a:cs typeface="Arial" panose="020B0604020202020204" pitchFamily="34" charset="0"/>
            </a:endParaRPr>
          </a:p>
          <a:p>
            <a:pPr marL="285750" indent="-285750" algn="ctr">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Complete Preplacement Activities</a:t>
            </a:r>
            <a:endParaRPr lang="en-US" b="1" dirty="0">
              <a:solidFill>
                <a:srgbClr val="002060"/>
              </a:solidFill>
              <a:latin typeface="Arial" panose="020B0604020202020204" pitchFamily="34" charset="0"/>
              <a:ea typeface="Calibri"/>
              <a:cs typeface="Arial" panose="020B0604020202020204" pitchFamily="34" charset="0"/>
            </a:endParaRPr>
          </a:p>
        </p:txBody>
      </p:sp>
      <p:sp>
        <p:nvSpPr>
          <p:cNvPr id="15" name="TextBox 14">
            <a:extLst>
              <a:ext uri="{FF2B5EF4-FFF2-40B4-BE49-F238E27FC236}">
                <a16:creationId xmlns:a16="http://schemas.microsoft.com/office/drawing/2014/main" id="{2FEC08EB-06AE-673C-456B-820A2BE5C4EC}"/>
              </a:ext>
            </a:extLst>
          </p:cNvPr>
          <p:cNvSpPr txBox="1"/>
          <p:nvPr/>
        </p:nvSpPr>
        <p:spPr>
          <a:xfrm>
            <a:off x="5733311" y="212419"/>
            <a:ext cx="6094429" cy="923330"/>
          </a:xfrm>
          <a:prstGeom prst="rect">
            <a:avLst/>
          </a:prstGeom>
          <a:noFill/>
        </p:spPr>
        <p:txBody>
          <a:bodyPr wrap="square">
            <a:spAutoFit/>
          </a:bodyPr>
          <a:lstStyle/>
          <a:p>
            <a:pPr algn="ctr"/>
            <a:r>
              <a:rPr lang="en-US" dirty="0">
                <a:solidFill>
                  <a:srgbClr val="002060"/>
                </a:solidFill>
                <a:latin typeface="Arial" panose="020B0604020202020204" pitchFamily="34" charset="0"/>
                <a:cs typeface="Arial" panose="020B0604020202020204" pitchFamily="34" charset="0"/>
              </a:rPr>
              <a:t>Taking the time now to complete these tasks helps ensure a smoother placement process and sets you up for success during your clinical field experience.</a:t>
            </a:r>
          </a:p>
        </p:txBody>
      </p:sp>
    </p:spTree>
    <p:extLst>
      <p:ext uri="{BB962C8B-B14F-4D97-AF65-F5344CB8AC3E}">
        <p14:creationId xmlns:p14="http://schemas.microsoft.com/office/powerpoint/2010/main" val="3511836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81797" y="318211"/>
            <a:ext cx="2910203" cy="211539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3767329"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646984" y="214519"/>
            <a:ext cx="20441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a:t>
            </a:r>
          </a:p>
        </p:txBody>
      </p:sp>
      <p:sp>
        <p:nvSpPr>
          <p:cNvPr id="15" name="Isosceles Triangle 14">
            <a:extLst>
              <a:ext uri="{C183D7F6-B498-43B3-948B-1728B52AA6E4}">
                <adec:decorative xmlns:adec="http://schemas.microsoft.com/office/drawing/2017/decorative" val="1"/>
              </a:ext>
            </a:extLst>
          </p:cNvPr>
          <p:cNvSpPr/>
          <p:nvPr/>
        </p:nvSpPr>
        <p:spPr>
          <a:xfrm>
            <a:off x="3338120"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C183D7F6-B498-43B3-948B-1728B52AA6E4}">
                <adec:decorative xmlns:adec="http://schemas.microsoft.com/office/drawing/2017/decorative" val="1"/>
              </a:ext>
            </a:extLst>
          </p:cNvPr>
          <p:cNvSpPr txBox="1">
            <a:spLocks/>
          </p:cNvSpPr>
          <p:nvPr/>
        </p:nvSpPr>
        <p:spPr>
          <a:xfrm>
            <a:off x="547624" y="4882895"/>
            <a:ext cx="6639560" cy="1650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latinLnBrk="1">
              <a:lnSpc>
                <a:spcPct val="100000"/>
              </a:lnSpc>
              <a:spcBef>
                <a:spcPct val="0"/>
              </a:spcBef>
              <a:spcAft>
                <a:spcPct val="0"/>
              </a:spcAft>
              <a:buFont typeface="Arial" panose="020B0604020202020204" pitchFamily="34" charset="0"/>
              <a:buNone/>
            </a:pPr>
            <a:endParaRPr kumimoji="1" lang="en-US" sz="2400">
              <a:solidFill>
                <a:srgbClr val="768EB2"/>
              </a:solidFill>
              <a:cs typeface="Arial" pitchFamily="34" charset="0"/>
            </a:endParaRPr>
          </a:p>
          <a:p>
            <a:pPr marL="0" indent="0" fontAlgn="base" latinLnBrk="1">
              <a:lnSpc>
                <a:spcPct val="100000"/>
              </a:lnSpc>
              <a:spcBef>
                <a:spcPct val="0"/>
              </a:spcBef>
              <a:spcAft>
                <a:spcPct val="0"/>
              </a:spcAft>
              <a:buFont typeface="Arial" panose="020B0604020202020204" pitchFamily="34" charset="0"/>
              <a:buNone/>
            </a:pPr>
            <a:endParaRPr kumimoji="1" lang="en-US" sz="2400">
              <a:solidFill>
                <a:srgbClr val="768EB2"/>
              </a:solidFill>
              <a:cs typeface="Arial" pitchFamily="34" charset="0"/>
            </a:endParaRPr>
          </a:p>
          <a:p>
            <a:endParaRPr lang="en-US" sz="2600"/>
          </a:p>
          <a:p>
            <a:pPr marL="1828800" lvl="4" indent="0">
              <a:buFont typeface="Arial" panose="020B0604020202020204" pitchFamily="34" charset="0"/>
              <a:buNone/>
            </a:pPr>
            <a:endParaRPr lang="en-US"/>
          </a:p>
        </p:txBody>
      </p:sp>
      <p:sp>
        <p:nvSpPr>
          <p:cNvPr id="17" name="Tekstboks 72">
            <a:extLst>
              <a:ext uri="{C183D7F6-B498-43B3-948B-1728B52AA6E4}">
                <adec:decorative xmlns:adec="http://schemas.microsoft.com/office/drawing/2017/decorative" val="1"/>
              </a:ext>
            </a:extLst>
          </p:cNvPr>
          <p:cNvSpPr txBox="1">
            <a:spLocks noChangeArrowheads="1"/>
          </p:cNvSpPr>
          <p:nvPr/>
        </p:nvSpPr>
        <p:spPr bwMode="auto">
          <a:xfrm>
            <a:off x="547624" y="2908469"/>
            <a:ext cx="10454302" cy="738664"/>
          </a:xfrm>
          <a:prstGeom prst="rect">
            <a:avLst/>
          </a:prstGeom>
          <a:noFill/>
          <a:ln w="9525">
            <a:noFill/>
            <a:miter lim="800000"/>
            <a:headEnd/>
            <a:tailEnd/>
          </a:ln>
        </p:spPr>
        <p:txBody>
          <a:bodyPr wrap="square">
            <a:spAutoFit/>
          </a:bodyPr>
          <a:lstStyle/>
          <a:p>
            <a:pPr marL="285750" indent="-285750" algn="just">
              <a:buFont typeface="Arial" panose="020B0604020202020204" pitchFamily="34" charset="0"/>
              <a:buChar char="•"/>
            </a:pPr>
            <a:endParaRPr lang="en-US" sz="1400">
              <a:solidFill>
                <a:schemeClr val="bg2">
                  <a:lumMod val="10000"/>
                </a:schemeClr>
              </a:solidFill>
              <a:cs typeface="Times New Roman" pitchFamily="18" charset="0"/>
            </a:endParaRPr>
          </a:p>
          <a:p>
            <a:pPr algn="just">
              <a:buFont typeface="Arial" pitchFamily="34" charset="0"/>
              <a:buChar char="•"/>
            </a:pPr>
            <a:endParaRPr lang="da-DK" sz="1400">
              <a:solidFill>
                <a:schemeClr val="bg2">
                  <a:lumMod val="50000"/>
                </a:schemeClr>
              </a:solidFill>
              <a:ea typeface="ＭＳ Ｐゴシック" pitchFamily="-97" charset="-128"/>
            </a:endParaRPr>
          </a:p>
          <a:p>
            <a:pPr algn="just"/>
            <a:endParaRPr lang="en-US" sz="1400">
              <a:solidFill>
                <a:schemeClr val="bg2">
                  <a:lumMod val="10000"/>
                </a:schemeClr>
              </a:solidFill>
              <a:cs typeface="Times New Roman" pitchFamily="18" charset="0"/>
            </a:endParaRPr>
          </a:p>
        </p:txBody>
      </p:sp>
      <p:sp>
        <p:nvSpPr>
          <p:cNvPr id="11" name="Rectangle 10"/>
          <p:cNvSpPr/>
          <p:nvPr/>
        </p:nvSpPr>
        <p:spPr>
          <a:xfrm>
            <a:off x="855478" y="1560720"/>
            <a:ext cx="11336522" cy="4478149"/>
          </a:xfrm>
          <a:prstGeom prst="rect">
            <a:avLst/>
          </a:prstGeom>
        </p:spPr>
        <p:txBody>
          <a:bodyPr wrap="square" lIns="91440" tIns="45720" rIns="91440" bIns="45720" anchor="t">
            <a:spAutoFit/>
          </a:bodyPr>
          <a:lstStyle/>
          <a:p>
            <a:pPr rtl="0">
              <a:spcBef>
                <a:spcPts val="0"/>
              </a:spcBef>
              <a:spcAft>
                <a:spcPts val="0"/>
              </a:spcAft>
            </a:pPr>
            <a:r>
              <a:rPr lang="en-US" sz="2000" b="0" i="0" u="none" strike="noStrike" dirty="0">
                <a:solidFill>
                  <a:srgbClr val="002060"/>
                </a:solidFill>
                <a:effectLst/>
                <a:latin typeface="Arial" panose="020B0604020202020204" pitchFamily="34" charset="0"/>
                <a:cs typeface="Arial" panose="020B0604020202020204" pitchFamily="34" charset="0"/>
              </a:rPr>
              <a:t>For questions regarding </a:t>
            </a:r>
            <a:r>
              <a:rPr lang="en-US" sz="2000" b="1" dirty="0">
                <a:solidFill>
                  <a:srgbClr val="002060"/>
                </a:solidFill>
                <a:latin typeface="Arial" panose="020B0604020202020204" pitchFamily="34" charset="0"/>
                <a:cs typeface="Arial" panose="020B0604020202020204" pitchFamily="34" charset="0"/>
              </a:rPr>
              <a:t>A</a:t>
            </a:r>
            <a:r>
              <a:rPr lang="en-US" sz="2000" b="1" i="0" u="none" strike="noStrike" dirty="0">
                <a:solidFill>
                  <a:srgbClr val="002060"/>
                </a:solidFill>
                <a:effectLst/>
                <a:latin typeface="Arial" panose="020B0604020202020204" pitchFamily="34" charset="0"/>
                <a:cs typeface="Arial" panose="020B0604020202020204" pitchFamily="34" charset="0"/>
              </a:rPr>
              <a:t>ppropriateness of Sites and Activities </a:t>
            </a:r>
            <a:endParaRPr lang="en-US" sz="2000" b="1" i="0" u="none" strike="noStrike" dirty="0">
              <a:solidFill>
                <a:srgbClr val="002060"/>
              </a:solidFill>
              <a:effectLst/>
              <a:latin typeface="Arial" panose="020B0604020202020204" pitchFamily="34" charset="0"/>
              <a:ea typeface="Calibri"/>
              <a:cs typeface="Arial" panose="020B0604020202020204" pitchFamily="34" charset="0"/>
            </a:endParaRPr>
          </a:p>
          <a:p>
            <a:pPr rtl="0">
              <a:spcBef>
                <a:spcPts val="0"/>
              </a:spcBef>
              <a:spcAft>
                <a:spcPts val="0"/>
              </a:spcAft>
            </a:pPr>
            <a:r>
              <a:rPr lang="en-US" sz="2000" b="0" i="0" u="none" strike="noStrike" dirty="0">
                <a:solidFill>
                  <a:srgbClr val="002060"/>
                </a:solidFill>
                <a:effectLst/>
                <a:latin typeface="Arial" panose="020B0604020202020204" pitchFamily="34" charset="0"/>
                <a:cs typeface="Arial" panose="020B0604020202020204" pitchFamily="34" charset="0"/>
              </a:rPr>
              <a:t>please contact the course instructors for th</a:t>
            </a:r>
            <a:r>
              <a:rPr lang="en-US" sz="2000" dirty="0">
                <a:solidFill>
                  <a:srgbClr val="002060"/>
                </a:solidFill>
                <a:latin typeface="Arial" panose="020B0604020202020204" pitchFamily="34" charset="0"/>
                <a:cs typeface="Arial" panose="020B0604020202020204" pitchFamily="34" charset="0"/>
              </a:rPr>
              <a:t>e associated course</a:t>
            </a:r>
            <a:r>
              <a:rPr lang="en-US" sz="2000" b="0" i="0" u="none" strike="noStrike" dirty="0">
                <a:solidFill>
                  <a:srgbClr val="002060"/>
                </a:solidFill>
                <a:effectLst/>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ea typeface="Calibri"/>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rPr>
              <a:t>E</a:t>
            </a:r>
            <a:r>
              <a:rPr lang="en-US" sz="2000" b="0" i="0" u="none" strike="noStrike" dirty="0">
                <a:solidFill>
                  <a:srgbClr val="002060"/>
                </a:solidFill>
                <a:effectLst/>
                <a:latin typeface="Arial" panose="020B0604020202020204" pitchFamily="34" charset="0"/>
                <a:cs typeface="Arial" panose="020B0604020202020204" pitchFamily="34" charset="0"/>
              </a:rPr>
              <a:t>224 – </a:t>
            </a:r>
            <a:r>
              <a:rPr lang="en-US" sz="2000" dirty="0">
                <a:solidFill>
                  <a:srgbClr val="002060"/>
                </a:solidFill>
                <a:latin typeface="Arial" panose="020B0604020202020204" pitchFamily="34" charset="0"/>
                <a:cs typeface="Arial" panose="020B0604020202020204" pitchFamily="34" charset="0"/>
                <a:hlinkClick r:id="rId4"/>
              </a:rPr>
              <a:t>E224PopHealth@wgu.edu</a:t>
            </a:r>
            <a:r>
              <a:rPr lang="en-US" sz="2000" dirty="0">
                <a:solidFill>
                  <a:srgbClr val="002060"/>
                </a:solidFill>
                <a:latin typeface="Arial" panose="020B0604020202020204" pitchFamily="34" charset="0"/>
                <a:cs typeface="Arial" panose="020B0604020202020204" pitchFamily="34" charset="0"/>
              </a:rPr>
              <a:t>  </a:t>
            </a:r>
            <a:endParaRPr lang="en-US" sz="2000" dirty="0">
              <a:latin typeface="Arial" panose="020B0604020202020204" pitchFamily="34" charset="0"/>
              <a:ea typeface="Calibri"/>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rPr>
              <a:t>L</a:t>
            </a:r>
            <a:r>
              <a:rPr lang="en-US" sz="2000" b="0" i="0" u="none" strike="noStrike" dirty="0">
                <a:solidFill>
                  <a:srgbClr val="002060"/>
                </a:solidFill>
                <a:effectLst/>
                <a:latin typeface="Arial" panose="020B0604020202020204" pitchFamily="34" charset="0"/>
                <a:cs typeface="Arial" panose="020B0604020202020204" pitchFamily="34" charset="0"/>
              </a:rPr>
              <a:t>225 – </a:t>
            </a:r>
            <a:r>
              <a:rPr lang="en-US" sz="2000" dirty="0">
                <a:solidFill>
                  <a:srgbClr val="002060"/>
                </a:solidFill>
                <a:latin typeface="Arial" panose="020B0604020202020204" pitchFamily="34" charset="0"/>
                <a:cs typeface="Arial" panose="020B0604020202020204" pitchFamily="34" charset="0"/>
                <a:hlinkClick r:id="rId5"/>
              </a:rPr>
              <a:t>L225PopPractice@wgu.edu</a:t>
            </a:r>
            <a:r>
              <a:rPr lang="en-US" sz="2000" dirty="0">
                <a:solidFill>
                  <a:srgbClr val="00206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endParaRPr lang="en-US" sz="2000" b="0" i="0" u="none" strike="noStrike" dirty="0">
              <a:effectLst/>
              <a:latin typeface="Arial" panose="020B0604020202020204" pitchFamily="34" charset="0"/>
              <a:ea typeface="Calibri" panose="020F0502020204030204"/>
              <a:cs typeface="Arial" panose="020B0604020202020204" pitchFamily="34" charset="0"/>
            </a:endParaRPr>
          </a:p>
          <a:p>
            <a:pPr rtl="0">
              <a:spcBef>
                <a:spcPts val="0"/>
              </a:spcBef>
              <a:spcAft>
                <a:spcPts val="0"/>
              </a:spcAft>
            </a:pPr>
            <a:br>
              <a:rPr lang="en-US" sz="2000" dirty="0">
                <a:latin typeface="Arial" panose="020B0604020202020204" pitchFamily="34" charset="0"/>
                <a:cs typeface="Arial" panose="020B0604020202020204" pitchFamily="34" charset="0"/>
              </a:rPr>
            </a:br>
            <a:r>
              <a:rPr lang="en-US" sz="2000" b="0" i="0" u="none" strike="noStrike" dirty="0">
                <a:solidFill>
                  <a:srgbClr val="002060"/>
                </a:solidFill>
                <a:effectLst/>
                <a:latin typeface="Arial" panose="020B0604020202020204" pitchFamily="34" charset="0"/>
                <a:cs typeface="Arial" panose="020B0604020202020204" pitchFamily="34" charset="0"/>
              </a:rPr>
              <a:t>For questions about the </a:t>
            </a:r>
            <a:r>
              <a:rPr lang="en-US" sz="2000" b="1" i="0" u="none" strike="noStrike" dirty="0">
                <a:solidFill>
                  <a:srgbClr val="002060"/>
                </a:solidFill>
                <a:effectLst/>
                <a:latin typeface="Arial" panose="020B0604020202020204" pitchFamily="34" charset="0"/>
                <a:cs typeface="Arial" panose="020B0604020202020204" pitchFamily="34" charset="0"/>
              </a:rPr>
              <a:t>Placement Process</a:t>
            </a:r>
            <a:r>
              <a:rPr lang="en-US" sz="2000" b="0" i="0" u="none" strike="noStrike" dirty="0">
                <a:solidFill>
                  <a:srgbClr val="002060"/>
                </a:solidFill>
                <a:effectLst/>
                <a:latin typeface="Arial" panose="020B0604020202020204" pitchFamily="34" charset="0"/>
                <a:cs typeface="Arial" panose="020B0604020202020204" pitchFamily="34" charset="0"/>
              </a:rPr>
              <a:t>, </a:t>
            </a:r>
            <a:r>
              <a:rPr lang="en-US" sz="2000" b="1" i="0" u="none" strike="noStrike" dirty="0">
                <a:solidFill>
                  <a:srgbClr val="002060"/>
                </a:solidFill>
                <a:effectLst/>
                <a:latin typeface="Arial" panose="020B0604020202020204" pitchFamily="34" charset="0"/>
                <a:cs typeface="Arial" panose="020B0604020202020204" pitchFamily="34" charset="0"/>
              </a:rPr>
              <a:t>Affiliation Agreements, and Clearance</a:t>
            </a:r>
            <a:r>
              <a:rPr lang="en-US" sz="2000" b="0" i="0" u="none" strike="noStrike" dirty="0">
                <a:solidFill>
                  <a:srgbClr val="002060"/>
                </a:solidFill>
                <a:effectLst/>
                <a:latin typeface="Arial" panose="020B0604020202020204" pitchFamily="34" charset="0"/>
                <a:cs typeface="Arial" panose="020B0604020202020204" pitchFamily="34" charset="0"/>
              </a:rPr>
              <a:t> </a:t>
            </a:r>
            <a:endParaRPr lang="en-US" sz="2000" dirty="0">
              <a:solidFill>
                <a:srgbClr val="002060"/>
              </a:solidFill>
              <a:effectLst/>
              <a:latin typeface="Arial" panose="020B0604020202020204" pitchFamily="34" charset="0"/>
              <a:ea typeface="Calibri"/>
              <a:cs typeface="Arial" panose="020B0604020202020204" pitchFamily="34" charset="0"/>
            </a:endParaRPr>
          </a:p>
          <a:p>
            <a:pPr rtl="0">
              <a:spcBef>
                <a:spcPts val="0"/>
              </a:spcBef>
              <a:spcAft>
                <a:spcPts val="0"/>
              </a:spcAft>
            </a:pPr>
            <a:r>
              <a:rPr lang="en-US" sz="2000" b="0" i="0" u="none" strike="noStrike" dirty="0">
                <a:solidFill>
                  <a:srgbClr val="002060"/>
                </a:solidFill>
                <a:effectLst/>
                <a:latin typeface="Arial" panose="020B0604020202020204" pitchFamily="34" charset="0"/>
                <a:cs typeface="Arial" panose="020B0604020202020204" pitchFamily="34" charset="0"/>
              </a:rPr>
              <a:t>please contact</a:t>
            </a:r>
            <a:r>
              <a:rPr lang="en-US" sz="2000" b="0" i="0" u="none" strike="noStrike" dirty="0">
                <a:effectLst/>
                <a:latin typeface="Arial" panose="020B0604020202020204" pitchFamily="34" charset="0"/>
                <a:cs typeface="Arial" panose="020B0604020202020204" pitchFamily="34" charset="0"/>
              </a:rPr>
              <a:t> </a:t>
            </a:r>
            <a:r>
              <a:rPr lang="en-US" sz="2000" b="0" i="0" u="sng" strike="noStrike" dirty="0">
                <a:effectLst/>
                <a:latin typeface="Arial" panose="020B0604020202020204" pitchFamily="34" charset="0"/>
                <a:cs typeface="Arial" panose="020B0604020202020204" pitchFamily="34" charset="0"/>
                <a:hlinkClick r:id="rId6"/>
              </a:rPr>
              <a:t>clpsbsnu@wgu.edu </a:t>
            </a:r>
            <a:r>
              <a:rPr lang="en-US" sz="2000" b="0" i="0" u="none" strike="noStrike"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a:cs typeface="Arial" panose="020B0604020202020204" pitchFamily="34" charset="0"/>
            </a:endParaRPr>
          </a:p>
          <a:p>
            <a:pPr rtl="0">
              <a:spcBef>
                <a:spcPts val="0"/>
              </a:spcBef>
              <a:spcAft>
                <a:spcPts val="0"/>
              </a:spcAft>
            </a:pPr>
            <a:br>
              <a:rPr lang="en-US" sz="2000" dirty="0">
                <a:latin typeface="Arial" panose="020B0604020202020204" pitchFamily="34" charset="0"/>
                <a:cs typeface="Arial" panose="020B0604020202020204" pitchFamily="34" charset="0"/>
              </a:rPr>
            </a:br>
            <a:r>
              <a:rPr lang="en-US" sz="2000" b="0" i="0" u="none" strike="noStrike" dirty="0">
                <a:solidFill>
                  <a:srgbClr val="002060"/>
                </a:solidFill>
                <a:effectLst/>
                <a:latin typeface="Arial" panose="020B0604020202020204" pitchFamily="34" charset="0"/>
                <a:cs typeface="Arial" panose="020B0604020202020204" pitchFamily="34" charset="0"/>
              </a:rPr>
              <a:t>For questions related to </a:t>
            </a:r>
            <a:r>
              <a:rPr lang="en-US" sz="2000" b="1" i="0" u="none" strike="noStrike" dirty="0">
                <a:solidFill>
                  <a:srgbClr val="002060"/>
                </a:solidFill>
                <a:effectLst/>
                <a:latin typeface="Arial" panose="020B0604020202020204" pitchFamily="34" charset="0"/>
                <a:cs typeface="Arial" panose="020B0604020202020204" pitchFamily="34" charset="0"/>
              </a:rPr>
              <a:t>WGU Standard Compliance</a:t>
            </a:r>
            <a:r>
              <a:rPr lang="en-US" sz="2000" dirty="0">
                <a:solidFill>
                  <a:srgbClr val="002060"/>
                </a:solidFill>
                <a:latin typeface="Arial" panose="020B0604020202020204" pitchFamily="34" charset="0"/>
                <a:cs typeface="Arial" panose="020B0604020202020204" pitchFamily="34" charset="0"/>
              </a:rPr>
              <a:t> </a:t>
            </a:r>
            <a:endParaRPr lang="en-US" sz="2000" b="0" i="0" u="none" strike="noStrike" dirty="0">
              <a:solidFill>
                <a:srgbClr val="002060"/>
              </a:solidFill>
              <a:effectLst/>
              <a:latin typeface="Arial" panose="020B0604020202020204" pitchFamily="34" charset="0"/>
              <a:ea typeface="Calibri"/>
              <a:cs typeface="Arial" panose="020B0604020202020204" pitchFamily="34" charset="0"/>
            </a:endParaRPr>
          </a:p>
          <a:p>
            <a:pPr rtl="0">
              <a:spcBef>
                <a:spcPts val="0"/>
              </a:spcBef>
              <a:spcAft>
                <a:spcPts val="0"/>
              </a:spcAft>
            </a:pPr>
            <a:r>
              <a:rPr lang="en-US" sz="2000" b="0" i="0" u="none" strike="noStrike" dirty="0">
                <a:solidFill>
                  <a:srgbClr val="002060"/>
                </a:solidFill>
                <a:effectLst/>
                <a:latin typeface="Arial" panose="020B0604020202020204" pitchFamily="34" charset="0"/>
                <a:cs typeface="Arial" panose="020B0604020202020204" pitchFamily="34" charset="0"/>
              </a:rPr>
              <a:t>please contact</a:t>
            </a:r>
            <a:r>
              <a:rPr lang="en-US" sz="2000" b="0" i="0" u="none" strike="noStrike" dirty="0">
                <a:effectLst/>
                <a:latin typeface="Arial" panose="020B0604020202020204" pitchFamily="34" charset="0"/>
                <a:cs typeface="Arial" panose="020B0604020202020204" pitchFamily="34" charset="0"/>
              </a:rPr>
              <a:t> </a:t>
            </a:r>
            <a:r>
              <a:rPr lang="en-US" sz="2000" b="0" i="0" u="sng" strike="noStrike" dirty="0">
                <a:effectLst/>
                <a:latin typeface="Arial" panose="020B0604020202020204" pitchFamily="34" charset="0"/>
                <a:cs typeface="Arial" panose="020B0604020202020204" pitchFamily="34" charset="0"/>
                <a:hlinkClick r:id="rId7"/>
              </a:rPr>
              <a:t>clpscompliance@wgu.edu </a:t>
            </a:r>
            <a:endParaRPr lang="en-US" sz="2000" dirty="0">
              <a:effectLst/>
              <a:latin typeface="Arial" panose="020B0604020202020204" pitchFamily="34" charset="0"/>
              <a:cs typeface="Arial" panose="020B0604020202020204" pitchFamily="34" charset="0"/>
            </a:endParaRPr>
          </a:p>
          <a:p>
            <a:pPr rtl="0">
              <a:spcBef>
                <a:spcPts val="1500"/>
              </a:spcBef>
              <a:spcAft>
                <a:spcPts val="0"/>
              </a:spcAft>
            </a:pPr>
            <a:endParaRPr lang="en-US" sz="2000" b="1" i="0" u="none" strike="noStrike" dirty="0">
              <a:effectLst/>
              <a:latin typeface="Arial" panose="020B0604020202020204" pitchFamily="34" charset="0"/>
              <a:cs typeface="Arial" panose="020B0604020202020204" pitchFamily="34" charset="0"/>
            </a:endParaRPr>
          </a:p>
          <a:p>
            <a:pPr rtl="0">
              <a:spcBef>
                <a:spcPts val="1500"/>
              </a:spcBef>
              <a:spcAft>
                <a:spcPts val="0"/>
              </a:spcAft>
            </a:pPr>
            <a:r>
              <a:rPr lang="en-US" sz="2000" b="1" i="0" u="none" strike="noStrike" dirty="0">
                <a:solidFill>
                  <a:srgbClr val="002060"/>
                </a:solidFill>
                <a:effectLst/>
                <a:latin typeface="Arial" panose="020B0604020202020204" pitchFamily="34" charset="0"/>
                <a:cs typeface="Arial" panose="020B0604020202020204" pitchFamily="34" charset="0"/>
              </a:rPr>
              <a:t>ADB/</a:t>
            </a:r>
            <a:r>
              <a:rPr lang="en-US" sz="2000" b="1" i="0" u="none" strike="noStrike" dirty="0" err="1">
                <a:solidFill>
                  <a:srgbClr val="002060"/>
                </a:solidFill>
                <a:effectLst/>
                <a:latin typeface="Arial" panose="020B0604020202020204" pitchFamily="34" charset="0"/>
                <a:cs typeface="Arial" panose="020B0604020202020204" pitchFamily="34" charset="0"/>
              </a:rPr>
              <a:t>Complio</a:t>
            </a:r>
            <a:r>
              <a:rPr lang="en-US" sz="2000" b="1" i="0" u="none" strike="noStrike" dirty="0">
                <a:solidFill>
                  <a:srgbClr val="002060"/>
                </a:solidFill>
                <a:effectLst/>
                <a:latin typeface="Arial" panose="020B0604020202020204" pitchFamily="34" charset="0"/>
                <a:cs typeface="Arial" panose="020B0604020202020204" pitchFamily="34" charset="0"/>
              </a:rPr>
              <a:t> related issues </a:t>
            </a:r>
            <a:r>
              <a:rPr lang="en-US" sz="2000" b="0" i="0" u="none" strike="noStrike" dirty="0">
                <a:solidFill>
                  <a:srgbClr val="002060"/>
                </a:solidFill>
                <a:effectLst/>
                <a:latin typeface="Arial" panose="020B0604020202020204" pitchFamily="34" charset="0"/>
                <a:cs typeface="Arial" panose="020B0604020202020204" pitchFamily="34" charset="0"/>
              </a:rPr>
              <a:t>– please contact ADB/</a:t>
            </a:r>
            <a:r>
              <a:rPr lang="en-US" sz="2000" b="0" i="0" u="none" strike="noStrike" dirty="0" err="1">
                <a:solidFill>
                  <a:srgbClr val="002060"/>
                </a:solidFill>
                <a:effectLst/>
                <a:latin typeface="Arial" panose="020B0604020202020204" pitchFamily="34" charset="0"/>
                <a:cs typeface="Arial" panose="020B0604020202020204" pitchFamily="34" charset="0"/>
              </a:rPr>
              <a:t>Complio</a:t>
            </a:r>
            <a:r>
              <a:rPr lang="en-US" sz="2000" b="0" i="0" u="none" strike="noStrike" dirty="0">
                <a:solidFill>
                  <a:srgbClr val="002060"/>
                </a:solidFill>
                <a:effectLst/>
                <a:latin typeface="Arial" panose="020B0604020202020204" pitchFamily="34" charset="0"/>
                <a:cs typeface="Arial" panose="020B0604020202020204" pitchFamily="34" charset="0"/>
              </a:rPr>
              <a:t> at (800) 200-0853 </a:t>
            </a:r>
            <a:endParaRPr lang="en-US" sz="2000" b="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603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39402"/>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240163"/>
            <a:ext cx="5200650" cy="523220"/>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Once you are Cleared to Begin</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pic>
        <p:nvPicPr>
          <p:cNvPr id="18" name="Picture 17" descr="A picture containing text, clipart, vector graphics&#10;&#10;Description automatically generated">
            <a:extLst>
              <a:ext uri="{FF2B5EF4-FFF2-40B4-BE49-F238E27FC236}">
                <a16:creationId xmlns:a16="http://schemas.microsoft.com/office/drawing/2014/main" id="{F8B40708-2FDD-4A34-945F-B1823EFD4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360" y="3006466"/>
            <a:ext cx="3636592" cy="2697603"/>
          </a:xfrm>
          <a:prstGeom prst="rect">
            <a:avLst/>
          </a:prstGeom>
        </p:spPr>
      </p:pic>
      <p:graphicFrame>
        <p:nvGraphicFramePr>
          <p:cNvPr id="6" name="Table 5">
            <a:extLst>
              <a:ext uri="{FF2B5EF4-FFF2-40B4-BE49-F238E27FC236}">
                <a16:creationId xmlns:a16="http://schemas.microsoft.com/office/drawing/2014/main" id="{CD31FF4D-8491-437F-BC09-83012734B0C2}"/>
              </a:ext>
            </a:extLst>
          </p:cNvPr>
          <p:cNvGraphicFramePr>
            <a:graphicFrameLocks noGrp="1"/>
          </p:cNvGraphicFramePr>
          <p:nvPr>
            <p:extLst>
              <p:ext uri="{D42A27DB-BD31-4B8C-83A1-F6EECF244321}">
                <p14:modId xmlns:p14="http://schemas.microsoft.com/office/powerpoint/2010/main" val="2177864774"/>
              </p:ext>
            </p:extLst>
          </p:nvPr>
        </p:nvGraphicFramePr>
        <p:xfrm>
          <a:off x="6947328" y="667090"/>
          <a:ext cx="4585854" cy="4976980"/>
        </p:xfrm>
        <a:graphic>
          <a:graphicData uri="http://schemas.openxmlformats.org/drawingml/2006/table">
            <a:tbl>
              <a:tblPr firstRow="1" firstCol="1" bandRow="1"/>
              <a:tblGrid>
                <a:gridCol w="3206464">
                  <a:extLst>
                    <a:ext uri="{9D8B030D-6E8A-4147-A177-3AD203B41FA5}">
                      <a16:colId xmlns:a16="http://schemas.microsoft.com/office/drawing/2014/main" val="1873157180"/>
                    </a:ext>
                  </a:extLst>
                </a:gridCol>
                <a:gridCol w="1379390">
                  <a:extLst>
                    <a:ext uri="{9D8B030D-6E8A-4147-A177-3AD203B41FA5}">
                      <a16:colId xmlns:a16="http://schemas.microsoft.com/office/drawing/2014/main" val="755478102"/>
                    </a:ext>
                  </a:extLst>
                </a:gridCol>
              </a:tblGrid>
              <a:tr h="624976">
                <a:tc>
                  <a:txBody>
                    <a:bodyPr/>
                    <a:lstStyle/>
                    <a:p>
                      <a:pPr marL="0" marR="0" algn="ctr">
                        <a:lnSpc>
                          <a:spcPct val="107000"/>
                        </a:lnSpc>
                        <a:spcBef>
                          <a:spcPts val="0"/>
                        </a:spcBef>
                        <a:spcAft>
                          <a:spcPts val="0"/>
                        </a:spcAft>
                      </a:pPr>
                      <a:r>
                        <a:rPr lang="en-US" sz="2000">
                          <a:solidFill>
                            <a:schemeClr val="bg1"/>
                          </a:solidFill>
                          <a:effectLst/>
                          <a:latin typeface="Calibri"/>
                          <a:ea typeface="Calibri"/>
                          <a:cs typeface="Times New Roman"/>
                        </a:rPr>
                        <a:t>Course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a:solidFill>
                            <a:srgbClr val="FFFFFF"/>
                          </a:solidFill>
                          <a:effectLst/>
                          <a:latin typeface="Calibri"/>
                          <a:ea typeface="Calibri"/>
                          <a:cs typeface="Times New Roman"/>
                        </a:rPr>
                        <a:t>Core</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186020814"/>
                  </a:ext>
                </a:extLst>
              </a:tr>
              <a:tr h="635346">
                <a:tc>
                  <a:txBody>
                    <a:bodyPr/>
                    <a:lstStyle/>
                    <a:p>
                      <a:pPr marL="0" marR="0">
                        <a:lnSpc>
                          <a:spcPct val="107000"/>
                        </a:lnSpc>
                        <a:spcBef>
                          <a:spcPts val="0"/>
                        </a:spcBef>
                        <a:spcAft>
                          <a:spcPts val="0"/>
                        </a:spcAft>
                      </a:pPr>
                      <a:r>
                        <a:rPr lang="en-US" sz="1800" b="1" dirty="0">
                          <a:effectLst/>
                          <a:latin typeface="Calibri"/>
                          <a:ea typeface="Calibri"/>
                          <a:cs typeface="Times New Roman"/>
                        </a:rPr>
                        <a:t>Receive Clearance Confirmation email from CLPS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701807"/>
                  </a:ext>
                </a:extLst>
              </a:tr>
              <a:tr h="536436">
                <a:tc>
                  <a:txBody>
                    <a:bodyPr/>
                    <a:lstStyle/>
                    <a:p>
                      <a:pPr marL="0" marR="0">
                        <a:lnSpc>
                          <a:spcPct val="107000"/>
                        </a:lnSpc>
                        <a:spcBef>
                          <a:spcPts val="0"/>
                        </a:spcBef>
                        <a:spcAft>
                          <a:spcPts val="0"/>
                        </a:spcAft>
                      </a:pPr>
                      <a:r>
                        <a:rPr lang="en-US" sz="1800" b="1" dirty="0">
                          <a:effectLst/>
                          <a:latin typeface="Calibri"/>
                          <a:ea typeface="Calibri"/>
                          <a:cs typeface="Times New Roman"/>
                        </a:rPr>
                        <a:t>Enroll in a Course with a Field Experience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933775"/>
                  </a:ext>
                </a:extLst>
              </a:tr>
              <a:tr h="536436">
                <a:tc>
                  <a:txBody>
                    <a:bodyPr/>
                    <a:lstStyle/>
                    <a:p>
                      <a:pPr marL="0" marR="0">
                        <a:lnSpc>
                          <a:spcPct val="107000"/>
                        </a:lnSpc>
                        <a:spcBef>
                          <a:spcPts val="0"/>
                        </a:spcBef>
                        <a:spcAft>
                          <a:spcPts val="0"/>
                        </a:spcAft>
                      </a:pPr>
                      <a:r>
                        <a:rPr lang="en-US" sz="1800" b="1">
                          <a:effectLst/>
                          <a:latin typeface="Calibri"/>
                          <a:ea typeface="Calibri"/>
                          <a:cs typeface="Times New Roman"/>
                        </a:rPr>
                        <a:t>Faculty of Record Identified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350240"/>
                  </a:ext>
                </a:extLst>
              </a:tr>
              <a:tr h="536436">
                <a:tc>
                  <a:txBody>
                    <a:bodyPr/>
                    <a:lstStyle/>
                    <a:p>
                      <a:pPr marL="0" marR="0">
                        <a:lnSpc>
                          <a:spcPct val="107000"/>
                        </a:lnSpc>
                        <a:spcBef>
                          <a:spcPts val="0"/>
                        </a:spcBef>
                        <a:spcAft>
                          <a:spcPts val="0"/>
                        </a:spcAft>
                      </a:pPr>
                      <a:r>
                        <a:rPr lang="en-US" sz="1800" b="1">
                          <a:effectLst/>
                          <a:latin typeface="Calibri"/>
                          <a:ea typeface="Calibri"/>
                          <a:cs typeface="Times New Roman"/>
                        </a:rPr>
                        <a:t>Submit Activity Logs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549417"/>
                  </a:ext>
                </a:extLst>
              </a:tr>
              <a:tr h="472840">
                <a:tc>
                  <a:txBody>
                    <a:bodyPr/>
                    <a:lstStyle/>
                    <a:p>
                      <a:pPr marL="0" marR="0">
                        <a:lnSpc>
                          <a:spcPct val="107000"/>
                        </a:lnSpc>
                        <a:spcBef>
                          <a:spcPts val="0"/>
                        </a:spcBef>
                        <a:spcAft>
                          <a:spcPts val="0"/>
                        </a:spcAft>
                      </a:pPr>
                      <a:r>
                        <a:rPr lang="en-US" sz="1800" b="1">
                          <a:effectLst/>
                          <a:latin typeface="Calibri"/>
                          <a:ea typeface="Calibri"/>
                          <a:cs typeface="Times New Roman"/>
                        </a:rPr>
                        <a:t>Obtain Approval of activities from your BSN Prepared Nurse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959376"/>
                  </a:ext>
                </a:extLst>
              </a:tr>
              <a:tr h="547091">
                <a:tc>
                  <a:txBody>
                    <a:bodyPr/>
                    <a:lstStyle/>
                    <a:p>
                      <a:pPr marL="0" marR="0">
                        <a:lnSpc>
                          <a:spcPct val="107000"/>
                        </a:lnSpc>
                        <a:spcBef>
                          <a:spcPts val="0"/>
                        </a:spcBef>
                        <a:spcAft>
                          <a:spcPts val="0"/>
                        </a:spcAft>
                      </a:pPr>
                      <a:r>
                        <a:rPr lang="en-US" sz="1800" b="1">
                          <a:effectLst/>
                          <a:latin typeface="Calibri"/>
                          <a:ea typeface="Calibri"/>
                          <a:cs typeface="Times New Roman"/>
                        </a:rPr>
                        <a:t>Completion of Field Experience hours verified by Faculty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a:effectLst/>
                          <a:latin typeface="Calibri"/>
                          <a:ea typeface="Calibri"/>
                          <a:cs typeface="Times New Roman"/>
                          <a:sym typeface="Wingdings" panose="05000000000000000000" pitchFamily="2" charset="2"/>
                        </a:rPr>
                        <a:t></a:t>
                      </a:r>
                      <a:endParaRPr lang="en-US" sz="4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77466"/>
                  </a:ext>
                </a:extLst>
              </a:tr>
              <a:tr h="536436">
                <a:tc>
                  <a:txBody>
                    <a:bodyPr/>
                    <a:lstStyle/>
                    <a:p>
                      <a:pPr marL="0" marR="0">
                        <a:lnSpc>
                          <a:spcPct val="107000"/>
                        </a:lnSpc>
                        <a:spcBef>
                          <a:spcPts val="0"/>
                        </a:spcBef>
                        <a:spcAft>
                          <a:spcPts val="0"/>
                        </a:spcAft>
                      </a:pPr>
                      <a:r>
                        <a:rPr lang="en-US" sz="1800" b="1" dirty="0">
                          <a:effectLst/>
                          <a:latin typeface="Calibri"/>
                          <a:ea typeface="Calibri"/>
                          <a:cs typeface="Times New Roman"/>
                        </a:rPr>
                        <a:t>Competent Pass Earned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000" dirty="0">
                          <a:effectLst/>
                          <a:latin typeface="Calibri"/>
                          <a:ea typeface="Calibri"/>
                          <a:cs typeface="Times New Roman"/>
                          <a:sym typeface="Wingdings" panose="05000000000000000000" pitchFamily="2" charset="2"/>
                        </a:rPr>
                        <a:t></a:t>
                      </a:r>
                      <a:endParaRPr lang="en-US" sz="4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447673"/>
                  </a:ext>
                </a:extLst>
              </a:tr>
            </a:tbl>
          </a:graphicData>
        </a:graphic>
      </p:graphicFrame>
      <p:sp>
        <p:nvSpPr>
          <p:cNvPr id="3" name="Title 2">
            <a:extLst>
              <a:ext uri="{FF2B5EF4-FFF2-40B4-BE49-F238E27FC236}">
                <a16:creationId xmlns:a16="http://schemas.microsoft.com/office/drawing/2014/main" id="{26B3021E-F620-46BD-932D-F3BBA24BECFE}"/>
              </a:ext>
            </a:extLst>
          </p:cNvPr>
          <p:cNvSpPr>
            <a:spLocks noGrp="1"/>
          </p:cNvSpPr>
          <p:nvPr>
            <p:ph type="title"/>
          </p:nvPr>
        </p:nvSpPr>
        <p:spPr>
          <a:xfrm>
            <a:off x="171450" y="1469894"/>
            <a:ext cx="6482500" cy="1377525"/>
          </a:xfrm>
        </p:spPr>
        <p:txBody>
          <a:bodyPr>
            <a:normAutofit fontScale="90000"/>
          </a:bodyPr>
          <a:lstStyle/>
          <a:p>
            <a:pPr algn="ctr"/>
            <a:br>
              <a:rPr lang="en-US" sz="2200" b="0" i="0" u="none" strike="noStrike" dirty="0">
                <a:effectLst/>
                <a:latin typeface="Calibri" panose="020F0502020204030204" pitchFamily="34" charset="0"/>
              </a:rPr>
            </a:br>
            <a:br>
              <a:rPr lang="en-US" sz="2200" b="0" i="0" u="none" strike="noStrike" dirty="0">
                <a:effectLst/>
                <a:latin typeface="Calibri" panose="020F0502020204030204" pitchFamily="34" charset="0"/>
              </a:rPr>
            </a:br>
            <a:r>
              <a:rPr lang="en-US" sz="2200" b="0" i="0" u="none" strike="noStrike" dirty="0">
                <a:solidFill>
                  <a:srgbClr val="002060"/>
                </a:solidFill>
                <a:effectLst/>
                <a:latin typeface="Arial" panose="020B0604020202020204" pitchFamily="34" charset="0"/>
                <a:ea typeface="Calibri"/>
                <a:cs typeface="Arial" panose="020B0604020202020204" pitchFamily="34" charset="0"/>
              </a:rPr>
              <a:t>This checklist represents the sequential Field Experience process that you, the student, will complete</a:t>
            </a:r>
            <a:r>
              <a:rPr lang="en-US" sz="2200" dirty="0">
                <a:solidFill>
                  <a:srgbClr val="002060"/>
                </a:solidFill>
                <a:latin typeface="Arial" panose="020B0604020202020204" pitchFamily="34" charset="0"/>
                <a:ea typeface="Calibri"/>
                <a:cs typeface="Arial" panose="020B0604020202020204" pitchFamily="34" charset="0"/>
              </a:rPr>
              <a:t> o</a:t>
            </a:r>
            <a:r>
              <a:rPr lang="en-US" sz="2200" b="0" i="0" u="none" strike="noStrike" dirty="0">
                <a:solidFill>
                  <a:srgbClr val="002060"/>
                </a:solidFill>
                <a:effectLst/>
                <a:latin typeface="Arial" panose="020B0604020202020204" pitchFamily="34" charset="0"/>
                <a:ea typeface="Calibri"/>
                <a:cs typeface="Arial" panose="020B0604020202020204" pitchFamily="34" charset="0"/>
              </a:rPr>
              <a:t>nce you have been cleared by WGU’s Clinical Learning and Placement Support Team (CLPS)</a:t>
            </a:r>
            <a:br>
              <a:rPr lang="en-US" b="0" i="0" dirty="0">
                <a:effectLst/>
                <a:latin typeface="Calibri" panose="020F0502020204030204" pitchFamily="34" charset="0"/>
              </a:rPr>
            </a:br>
            <a:endParaRPr lang="en-US" dirty="0"/>
          </a:p>
        </p:txBody>
      </p:sp>
    </p:spTree>
    <p:extLst>
      <p:ext uri="{BB962C8B-B14F-4D97-AF65-F5344CB8AC3E}">
        <p14:creationId xmlns:p14="http://schemas.microsoft.com/office/powerpoint/2010/main" val="306196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7052" y="261969"/>
            <a:ext cx="4815840" cy="584775"/>
          </a:xfrm>
          <a:prstGeom prst="rect">
            <a:avLst/>
          </a:prstGeom>
        </p:spPr>
        <p:txBody>
          <a:bodyPr wrap="square" lIns="91440" tIns="45720" rIns="91440" bIns="45720" anchor="t">
            <a:spAutoFit/>
          </a:bodyPr>
          <a:lstStyle/>
          <a:p>
            <a:pPr algn="ctr"/>
            <a:r>
              <a:rPr lang="en-US" sz="3200" b="1" dirty="0">
                <a:solidFill>
                  <a:schemeClr val="bg1"/>
                </a:solidFill>
                <a:latin typeface="+mj-lt"/>
              </a:rPr>
              <a:t> </a:t>
            </a:r>
            <a:r>
              <a:rPr lang="en-US" sz="3200" dirty="0">
                <a:solidFill>
                  <a:schemeClr val="bg1"/>
                </a:solidFill>
                <a:latin typeface="Arial" panose="020B0604020202020204" pitchFamily="34" charset="0"/>
                <a:cs typeface="Arial" panose="020B0604020202020204" pitchFamily="34" charset="0"/>
              </a:rPr>
              <a:t>Course Competencies</a:t>
            </a: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7" name="Title 6">
            <a:extLst>
              <a:ext uri="{FF2B5EF4-FFF2-40B4-BE49-F238E27FC236}">
                <a16:creationId xmlns:a16="http://schemas.microsoft.com/office/drawing/2014/main" id="{C8A5B560-674A-4424-893A-9289D5197EAD}"/>
              </a:ext>
            </a:extLst>
          </p:cNvPr>
          <p:cNvSpPr>
            <a:spLocks noGrp="1"/>
          </p:cNvSpPr>
          <p:nvPr>
            <p:ph type="title"/>
          </p:nvPr>
        </p:nvSpPr>
        <p:spPr>
          <a:xfrm>
            <a:off x="838200" y="1433323"/>
            <a:ext cx="10515600" cy="461665"/>
          </a:xfrm>
        </p:spPr>
        <p:txBody>
          <a:bodyPr>
            <a:normAutofit fontScale="90000"/>
          </a:bodyPr>
          <a:lstStyle/>
          <a:p>
            <a:r>
              <a:rPr lang="en-US" b="1" dirty="0">
                <a:solidFill>
                  <a:srgbClr val="002060"/>
                </a:solidFill>
              </a:rPr>
              <a:t>  E224 Competencies</a:t>
            </a:r>
            <a:r>
              <a:rPr lang="en-US" dirty="0"/>
              <a:t>          </a:t>
            </a:r>
            <a:r>
              <a:rPr lang="en-US" dirty="0">
                <a:solidFill>
                  <a:srgbClr val="002060"/>
                </a:solidFill>
              </a:rPr>
              <a:t>       </a:t>
            </a:r>
            <a:r>
              <a:rPr lang="en-US" b="1" dirty="0">
                <a:solidFill>
                  <a:srgbClr val="002060"/>
                </a:solidFill>
              </a:rPr>
              <a:t>L225 Competencies</a:t>
            </a:r>
          </a:p>
        </p:txBody>
      </p:sp>
      <p:sp>
        <p:nvSpPr>
          <p:cNvPr id="8" name="Content Placeholder 7">
            <a:extLst>
              <a:ext uri="{FF2B5EF4-FFF2-40B4-BE49-F238E27FC236}">
                <a16:creationId xmlns:a16="http://schemas.microsoft.com/office/drawing/2014/main" id="{72EE195B-9077-4743-AE89-EE908445B5D6}"/>
              </a:ext>
            </a:extLst>
          </p:cNvPr>
          <p:cNvSpPr>
            <a:spLocks noGrp="1"/>
          </p:cNvSpPr>
          <p:nvPr>
            <p:ph sz="half" idx="1"/>
          </p:nvPr>
        </p:nvSpPr>
        <p:spPr>
          <a:xfrm>
            <a:off x="379600" y="2192899"/>
            <a:ext cx="5504484" cy="4284684"/>
          </a:xfrm>
        </p:spPr>
        <p:txBody>
          <a:bodyPr vert="horz" lIns="91440" tIns="45720" rIns="91440" bIns="45720" rtlCol="0" anchor="t">
            <a:noAutofit/>
          </a:bodyPr>
          <a:lstStyle/>
          <a:p>
            <a:pPr algn="l">
              <a:buFont typeface="Arial" panose="020B0604020202020204" pitchFamily="34" charset="0"/>
              <a:buChar char="•"/>
            </a:pPr>
            <a:r>
              <a:rPr lang="en-US" sz="1400" b="1" i="0" dirty="0">
                <a:solidFill>
                  <a:srgbClr val="002060"/>
                </a:solidFill>
                <a:effectLst/>
                <a:latin typeface="Arial" panose="020B0604020202020204" pitchFamily="34" charset="0"/>
                <a:cs typeface="Arial" panose="020B0604020202020204" pitchFamily="34" charset="0"/>
              </a:rPr>
              <a:t>Competency 738.7.1: Distinguish Foundations in Population Health and the Nurse's Role </a:t>
            </a:r>
            <a:br>
              <a:rPr lang="en-US" sz="1400" b="1" i="0" dirty="0">
                <a:solidFill>
                  <a:srgbClr val="002060"/>
                </a:solidFill>
                <a:effectLst/>
                <a:latin typeface="Arial" panose="020B0604020202020204" pitchFamily="34" charset="0"/>
                <a:cs typeface="Arial" panose="020B0604020202020204" pitchFamily="34" charset="0"/>
              </a:rPr>
            </a:br>
            <a:r>
              <a:rPr lang="en-US" sz="1400" b="0" i="0" dirty="0">
                <a:solidFill>
                  <a:srgbClr val="002060"/>
                </a:solidFill>
                <a:effectLst/>
                <a:latin typeface="Arial" panose="020B0604020202020204" pitchFamily="34" charset="0"/>
                <a:cs typeface="Arial" panose="020B0604020202020204" pitchFamily="34" charset="0"/>
              </a:rPr>
              <a:t>The learner distinguishes between global, public, and population health for improved health outcomes.</a:t>
            </a:r>
            <a:endParaRPr lang="en-US" sz="1400" b="0" i="0" dirty="0">
              <a:solidFill>
                <a:srgbClr val="002060"/>
              </a:solidFill>
              <a:effectLst/>
              <a:latin typeface="Arial" panose="020B0604020202020204" pitchFamily="34" charset="0"/>
              <a:ea typeface="Calibri"/>
              <a:cs typeface="Arial" panose="020B0604020202020204" pitchFamily="34" charset="0"/>
            </a:endParaRPr>
          </a:p>
          <a:p>
            <a:pPr algn="l">
              <a:buFont typeface="Arial" panose="020B0604020202020204" pitchFamily="34" charset="0"/>
              <a:buChar char="•"/>
            </a:pPr>
            <a:r>
              <a:rPr lang="en-US" sz="1400" b="1" i="0" dirty="0">
                <a:solidFill>
                  <a:srgbClr val="002060"/>
                </a:solidFill>
                <a:effectLst/>
                <a:latin typeface="Arial" panose="020B0604020202020204" pitchFamily="34" charset="0"/>
                <a:cs typeface="Arial" panose="020B0604020202020204" pitchFamily="34" charset="0"/>
              </a:rPr>
              <a:t>Competency 738.7.2: Identify Social Determinants of Health</a:t>
            </a:r>
            <a:br>
              <a:rPr lang="en-US" sz="1400" b="1" i="0" dirty="0">
                <a:solidFill>
                  <a:srgbClr val="002060"/>
                </a:solidFill>
                <a:effectLst/>
                <a:latin typeface="Arial" panose="020B0604020202020204" pitchFamily="34" charset="0"/>
                <a:cs typeface="Arial" panose="020B0604020202020204" pitchFamily="34" charset="0"/>
              </a:rPr>
            </a:br>
            <a:r>
              <a:rPr lang="en-US" sz="1400" b="0" i="0" dirty="0">
                <a:solidFill>
                  <a:srgbClr val="002060"/>
                </a:solidFill>
                <a:effectLst/>
                <a:latin typeface="Arial" panose="020B0604020202020204" pitchFamily="34" charset="0"/>
                <a:cs typeface="Arial" panose="020B0604020202020204" pitchFamily="34" charset="0"/>
              </a:rPr>
              <a:t>The learner identifies social determinants of health (SDOH) and interventions for equitable healthcare improvements.</a:t>
            </a:r>
            <a:endParaRPr lang="en-US" sz="1400" b="0" i="0" dirty="0">
              <a:solidFill>
                <a:srgbClr val="002060"/>
              </a:solidFill>
              <a:effectLst/>
              <a:latin typeface="Arial" panose="020B0604020202020204" pitchFamily="34" charset="0"/>
              <a:ea typeface="Calibri"/>
              <a:cs typeface="Arial" panose="020B0604020202020204" pitchFamily="34" charset="0"/>
            </a:endParaRPr>
          </a:p>
          <a:p>
            <a:pPr algn="l">
              <a:buFont typeface="Arial" panose="020B0604020202020204" pitchFamily="34" charset="0"/>
              <a:buChar char="•"/>
            </a:pPr>
            <a:r>
              <a:rPr lang="en-US" sz="1400" b="1" i="0" dirty="0">
                <a:solidFill>
                  <a:srgbClr val="002060"/>
                </a:solidFill>
                <a:effectLst/>
                <a:latin typeface="Arial" panose="020B0604020202020204" pitchFamily="34" charset="0"/>
                <a:cs typeface="Arial" panose="020B0604020202020204" pitchFamily="34" charset="0"/>
              </a:rPr>
              <a:t>Competency 738.7.3: Identify Epidemiological Data Sources </a:t>
            </a:r>
            <a:br>
              <a:rPr lang="en-US" sz="1400" b="1" i="0" dirty="0">
                <a:solidFill>
                  <a:srgbClr val="002060"/>
                </a:solidFill>
                <a:effectLst/>
                <a:latin typeface="Arial" panose="020B0604020202020204" pitchFamily="34" charset="0"/>
                <a:cs typeface="Arial" panose="020B0604020202020204" pitchFamily="34" charset="0"/>
              </a:rPr>
            </a:br>
            <a:r>
              <a:rPr lang="en-US" sz="1400" b="0" i="0" dirty="0">
                <a:solidFill>
                  <a:srgbClr val="002060"/>
                </a:solidFill>
                <a:effectLst/>
                <a:latin typeface="Arial" panose="020B0604020202020204" pitchFamily="34" charset="0"/>
                <a:cs typeface="Arial" panose="020B0604020202020204" pitchFamily="34" charset="0"/>
              </a:rPr>
              <a:t>The learner identifies epidemiological data sources that inform population health interventions.</a:t>
            </a:r>
            <a:endParaRPr lang="en-US" sz="1400" b="0" i="0" dirty="0">
              <a:solidFill>
                <a:srgbClr val="002060"/>
              </a:solidFill>
              <a:effectLst/>
              <a:latin typeface="Arial" panose="020B0604020202020204" pitchFamily="34" charset="0"/>
              <a:ea typeface="Calibri"/>
              <a:cs typeface="Arial" panose="020B0604020202020204" pitchFamily="34" charset="0"/>
            </a:endParaRPr>
          </a:p>
          <a:p>
            <a:pPr algn="l">
              <a:buFont typeface="Arial" panose="020B0604020202020204" pitchFamily="34" charset="0"/>
              <a:buChar char="•"/>
            </a:pPr>
            <a:r>
              <a:rPr lang="en-US" sz="1400" b="1" i="0" dirty="0">
                <a:solidFill>
                  <a:srgbClr val="002060"/>
                </a:solidFill>
                <a:effectLst/>
                <a:latin typeface="Arial" panose="020B0604020202020204" pitchFamily="34" charset="0"/>
                <a:cs typeface="Arial" panose="020B0604020202020204" pitchFamily="34" charset="0"/>
              </a:rPr>
              <a:t>Competency 738.7.4: Identify Global Health Trends</a:t>
            </a:r>
            <a:br>
              <a:rPr lang="en-US" sz="1400" b="1" i="0" dirty="0">
                <a:solidFill>
                  <a:srgbClr val="002060"/>
                </a:solidFill>
                <a:effectLst/>
                <a:latin typeface="Arial" panose="020B0604020202020204" pitchFamily="34" charset="0"/>
                <a:cs typeface="Arial" panose="020B0604020202020204" pitchFamily="34" charset="0"/>
              </a:rPr>
            </a:br>
            <a:r>
              <a:rPr lang="en-US" sz="1400" b="0" i="0" dirty="0">
                <a:solidFill>
                  <a:srgbClr val="002060"/>
                </a:solidFill>
                <a:effectLst/>
                <a:latin typeface="Arial" panose="020B0604020202020204" pitchFamily="34" charset="0"/>
                <a:cs typeface="Arial" panose="020B0604020202020204" pitchFamily="34" charset="0"/>
              </a:rPr>
              <a:t>The learner identifies the effect of global health trends on healthcare capacity that inform service modification decisions in healthcare.</a:t>
            </a:r>
            <a:endParaRPr lang="en-US" sz="1400" b="0" i="0" dirty="0">
              <a:solidFill>
                <a:srgbClr val="002060"/>
              </a:solidFill>
              <a:effectLst/>
              <a:latin typeface="Arial" panose="020B0604020202020204" pitchFamily="34" charset="0"/>
              <a:ea typeface="Calibri"/>
              <a:cs typeface="Arial" panose="020B0604020202020204" pitchFamily="34" charset="0"/>
            </a:endParaRPr>
          </a:p>
          <a:p>
            <a:pPr algn="l">
              <a:buFont typeface="Arial" panose="020B0604020202020204" pitchFamily="34" charset="0"/>
              <a:buChar char="•"/>
            </a:pPr>
            <a:r>
              <a:rPr lang="en-US" sz="1400" b="1" i="0" dirty="0">
                <a:solidFill>
                  <a:srgbClr val="002060"/>
                </a:solidFill>
                <a:effectLst/>
                <a:latin typeface="Arial" panose="020B0604020202020204" pitchFamily="34" charset="0"/>
                <a:cs typeface="Arial" panose="020B0604020202020204" pitchFamily="34" charset="0"/>
              </a:rPr>
              <a:t>Competency 738.7.5: Evaluate Population Health Interventions</a:t>
            </a:r>
            <a:br>
              <a:rPr lang="en-US" sz="1400" b="1" i="0" dirty="0">
                <a:solidFill>
                  <a:srgbClr val="002060"/>
                </a:solidFill>
                <a:effectLst/>
                <a:latin typeface="Arial" panose="020B0604020202020204" pitchFamily="34" charset="0"/>
                <a:cs typeface="Arial" panose="020B0604020202020204" pitchFamily="34" charset="0"/>
              </a:rPr>
            </a:br>
            <a:r>
              <a:rPr lang="en-US" sz="1400" b="0" i="0" dirty="0">
                <a:solidFill>
                  <a:srgbClr val="002060"/>
                </a:solidFill>
                <a:effectLst/>
                <a:latin typeface="Arial" panose="020B0604020202020204" pitchFamily="34" charset="0"/>
                <a:cs typeface="Arial" panose="020B0604020202020204" pitchFamily="34" charset="0"/>
              </a:rPr>
              <a:t>The learner evaluates population health solutions for environmental health effects</a:t>
            </a:r>
            <a:r>
              <a:rPr lang="en-US" sz="1400" dirty="0">
                <a:solidFill>
                  <a:srgbClr val="002060"/>
                </a:solidFill>
                <a:latin typeface="Arial" panose="020B0604020202020204" pitchFamily="34" charset="0"/>
                <a:cs typeface="Arial" panose="020B0604020202020204" pitchFamily="34" charset="0"/>
              </a:rPr>
              <a:t>.</a:t>
            </a:r>
            <a:endParaRPr lang="en-US" sz="1400" b="0" i="0" dirty="0">
              <a:solidFill>
                <a:srgbClr val="002060"/>
              </a:solidFill>
              <a:effectLst/>
              <a:latin typeface="Arial" panose="020B0604020202020204" pitchFamily="34" charset="0"/>
              <a:ea typeface="Calibri"/>
              <a:cs typeface="Arial" panose="020B0604020202020204" pitchFamily="34" charset="0"/>
            </a:endParaRPr>
          </a:p>
        </p:txBody>
      </p:sp>
      <p:sp>
        <p:nvSpPr>
          <p:cNvPr id="9" name="Content Placeholder 8">
            <a:extLst>
              <a:ext uri="{FF2B5EF4-FFF2-40B4-BE49-F238E27FC236}">
                <a16:creationId xmlns:a16="http://schemas.microsoft.com/office/drawing/2014/main" id="{07A46A67-23FE-4275-90B2-8EF8F42FFB8A}"/>
              </a:ext>
            </a:extLst>
          </p:cNvPr>
          <p:cNvSpPr>
            <a:spLocks noGrp="1"/>
          </p:cNvSpPr>
          <p:nvPr>
            <p:ph sz="half" idx="2"/>
          </p:nvPr>
        </p:nvSpPr>
        <p:spPr>
          <a:xfrm>
            <a:off x="6172199" y="2237146"/>
            <a:ext cx="5640201" cy="3545626"/>
          </a:xfrm>
        </p:spPr>
        <p:txBody>
          <a:bodyPr vert="horz" lIns="91440" tIns="45720" rIns="91440" bIns="45720" rtlCol="0" anchor="t">
            <a:noAutofit/>
          </a:bodyPr>
          <a:lstStyle/>
          <a:p>
            <a:pPr algn="l">
              <a:buFont typeface="Arial" panose="020B0604020202020204" pitchFamily="34" charset="0"/>
              <a:buChar char="•"/>
            </a:pPr>
            <a:r>
              <a:rPr lang="en-US" sz="1600" b="1" i="0" dirty="0">
                <a:solidFill>
                  <a:srgbClr val="002060"/>
                </a:solidFill>
                <a:effectLst/>
                <a:latin typeface="Aral"/>
              </a:rPr>
              <a:t>Competency 738.8.1 Analyze Genetic and Genomic Influences and Risks</a:t>
            </a:r>
            <a:br>
              <a:rPr lang="en-US" sz="1600" b="0" i="0" dirty="0">
                <a:solidFill>
                  <a:srgbClr val="002060"/>
                </a:solidFill>
                <a:effectLst/>
                <a:latin typeface="Aral"/>
              </a:rPr>
            </a:br>
            <a:r>
              <a:rPr lang="en-US" sz="1600" b="0" i="0" dirty="0">
                <a:solidFill>
                  <a:srgbClr val="002060"/>
                </a:solidFill>
                <a:effectLst/>
                <a:latin typeface="Aral"/>
              </a:rPr>
              <a:t>The learner analyzes genetic and genomic influences and risks to plan patient education that recognizes individual attitudes and values. </a:t>
            </a:r>
            <a:endParaRPr lang="en-US" sz="1600" b="0" i="0" dirty="0">
              <a:solidFill>
                <a:srgbClr val="002060"/>
              </a:solidFill>
              <a:effectLst/>
              <a:latin typeface="Aral"/>
              <a:ea typeface="Calibri"/>
              <a:cs typeface="Calibri"/>
            </a:endParaRPr>
          </a:p>
          <a:p>
            <a:pPr algn="l">
              <a:buFont typeface="Arial" panose="020B0604020202020204" pitchFamily="34" charset="0"/>
              <a:buChar char="•"/>
            </a:pPr>
            <a:r>
              <a:rPr lang="en-US" sz="1600" b="1" i="0" dirty="0">
                <a:solidFill>
                  <a:srgbClr val="002060"/>
                </a:solidFill>
                <a:effectLst/>
                <a:latin typeface="Aral"/>
              </a:rPr>
              <a:t>Competency 738.8.2 Explain Palliative Care Interventions</a:t>
            </a:r>
            <a:br>
              <a:rPr lang="en-US" sz="1600" b="0" i="0" dirty="0">
                <a:solidFill>
                  <a:srgbClr val="002060"/>
                </a:solidFill>
                <a:effectLst/>
                <a:latin typeface="Aral"/>
              </a:rPr>
            </a:br>
            <a:r>
              <a:rPr lang="en-US" sz="1600" b="0" i="0" dirty="0">
                <a:solidFill>
                  <a:srgbClr val="002060"/>
                </a:solidFill>
                <a:effectLst/>
                <a:latin typeface="Aral"/>
              </a:rPr>
              <a:t>The learner explains interprofessional interventions that alleviate suffering, improve quality of life, and empower patients and families who have received life-limiting diagnoses. </a:t>
            </a:r>
            <a:endParaRPr lang="en-US" sz="1600" b="0" i="0" dirty="0">
              <a:solidFill>
                <a:srgbClr val="002060"/>
              </a:solidFill>
              <a:effectLst/>
              <a:latin typeface="Aral"/>
              <a:ea typeface="Calibri"/>
              <a:cs typeface="Calibri"/>
            </a:endParaRPr>
          </a:p>
          <a:p>
            <a:pPr algn="l">
              <a:buFont typeface="Arial" panose="020B0604020202020204" pitchFamily="34" charset="0"/>
              <a:buChar char="•"/>
            </a:pPr>
            <a:r>
              <a:rPr lang="en-US" sz="1600" b="1" i="0" dirty="0">
                <a:solidFill>
                  <a:srgbClr val="002060"/>
                </a:solidFill>
                <a:effectLst/>
                <a:latin typeface="Aral"/>
              </a:rPr>
              <a:t>Competency 738.8.3 Create a Professional Development Plan</a:t>
            </a:r>
            <a:br>
              <a:rPr lang="en-US" sz="1600" b="0" i="0" dirty="0">
                <a:solidFill>
                  <a:srgbClr val="002060"/>
                </a:solidFill>
                <a:effectLst/>
                <a:latin typeface="Aral"/>
              </a:rPr>
            </a:br>
            <a:r>
              <a:rPr lang="en-US" sz="1600" b="0" i="0" dirty="0">
                <a:solidFill>
                  <a:srgbClr val="002060"/>
                </a:solidFill>
                <a:effectLst/>
                <a:latin typeface="Aral"/>
              </a:rPr>
              <a:t>The learner creates a personal five-year professional development plan that includes professional certification or specialized education that facilitates lifelong learning. </a:t>
            </a:r>
            <a:endParaRPr lang="en-US" sz="1600" b="0" i="0" dirty="0">
              <a:solidFill>
                <a:srgbClr val="002060"/>
              </a:solidFill>
              <a:effectLst/>
              <a:latin typeface="Aral"/>
              <a:ea typeface="Calibri"/>
              <a:cs typeface="Calibri"/>
            </a:endParaRPr>
          </a:p>
        </p:txBody>
      </p:sp>
    </p:spTree>
    <p:extLst>
      <p:ext uri="{BB962C8B-B14F-4D97-AF65-F5344CB8AC3E}">
        <p14:creationId xmlns:p14="http://schemas.microsoft.com/office/powerpoint/2010/main" val="407503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1E4E-C8DC-F3E6-1119-C382C2ABDF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E50A64-6D65-EEA7-321E-E3C465CC2997}"/>
              </a:ex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33126533-4490-DDC9-9F4A-15012991E42E}"/>
              </a:ext>
            </a:extLst>
          </p:cNvPr>
          <p:cNvSpPr>
            <a:spLocks noGrp="1"/>
          </p:cNvSpPr>
          <p:nvPr>
            <p:ph type="title" idx="4294967295"/>
          </p:nvPr>
        </p:nvSpPr>
        <p:spPr>
          <a:xfrm>
            <a:off x="-1" y="4665"/>
            <a:ext cx="5372101" cy="1082351"/>
          </a:xfrm>
          <a:prstGeom prst="rect">
            <a:avLst/>
          </a:prstGeom>
          <a:solidFill>
            <a:srgbClr val="002F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Arial" panose="020B0604020202020204" pitchFamily="34" charset="0"/>
                <a:cs typeface="Arial" panose="020B0604020202020204" pitchFamily="34" charset="0"/>
              </a:rPr>
              <a:t>Site Requirements</a:t>
            </a:r>
          </a:p>
        </p:txBody>
      </p:sp>
      <p:sp>
        <p:nvSpPr>
          <p:cNvPr id="14" name="Rectangle 13">
            <a:extLst>
              <a:ext uri="{FF2B5EF4-FFF2-40B4-BE49-F238E27FC236}">
                <a16:creationId xmlns:a16="http://schemas.microsoft.com/office/drawing/2014/main" id="{6B53FA7C-18D9-5EDF-31C8-2C754DD9D4BB}"/>
              </a:ext>
              <a:ext uri="{C183D7F6-B498-43B3-948B-1728B52AA6E4}">
                <adec:decorative xmlns:adec="http://schemas.microsoft.com/office/drawing/2017/decorative" val="1"/>
              </a:ext>
            </a:extLst>
          </p:cNvPr>
          <p:cNvSpPr/>
          <p:nvPr/>
        </p:nvSpPr>
        <p:spPr>
          <a:xfrm>
            <a:off x="127052" y="68786"/>
            <a:ext cx="4815840" cy="523220"/>
          </a:xfrm>
          <a:prstGeom prst="rect">
            <a:avLst/>
          </a:prstGeom>
        </p:spPr>
        <p:txBody>
          <a:bodyPr wrap="square" lIns="91440" tIns="45720" rIns="91440" bIns="45720" anchor="t">
            <a:spAutoFit/>
          </a:bodyPr>
          <a:lstStyle/>
          <a:p>
            <a:pPr algn="ctr"/>
            <a:endParaRPr lang="en-US" sz="2800" b="1">
              <a:solidFill>
                <a:schemeClr val="bg1"/>
              </a:solidFill>
              <a:latin typeface="+mj-lt"/>
              <a:cs typeface="Calibri Light"/>
            </a:endParaRPr>
          </a:p>
        </p:txBody>
      </p:sp>
      <p:sp>
        <p:nvSpPr>
          <p:cNvPr id="15" name="Isosceles Triangle 14">
            <a:extLst>
              <a:ext uri="{FF2B5EF4-FFF2-40B4-BE49-F238E27FC236}">
                <a16:creationId xmlns:a16="http://schemas.microsoft.com/office/drawing/2014/main" id="{DF34113C-7344-3A2E-21A1-2C2EF1DFB5F6}"/>
              </a:ex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96F0E-0E4B-5959-BF9E-8AF2FCDE1B2C}"/>
              </a:ext>
            </a:extLst>
          </p:cNvPr>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C72256-8E44-3E54-E401-3611F9A637C4}"/>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8" name="Content Placeholder 7">
            <a:extLst>
              <a:ext uri="{FF2B5EF4-FFF2-40B4-BE49-F238E27FC236}">
                <a16:creationId xmlns:a16="http://schemas.microsoft.com/office/drawing/2014/main" id="{B936A1F3-41DB-7211-23D9-91C8F6093F28}"/>
              </a:ext>
            </a:extLst>
          </p:cNvPr>
          <p:cNvSpPr>
            <a:spLocks noGrp="1"/>
          </p:cNvSpPr>
          <p:nvPr>
            <p:ph sz="half" idx="1"/>
          </p:nvPr>
        </p:nvSpPr>
        <p:spPr>
          <a:xfrm>
            <a:off x="377267" y="1269069"/>
            <a:ext cx="11498269" cy="4096285"/>
          </a:xfrm>
        </p:spPr>
        <p:txBody>
          <a:bodyPr vert="horz" lIns="91440" tIns="45720" rIns="91440" bIns="45720" rtlCol="0" anchor="t">
            <a:noAutofit/>
          </a:bodyPr>
          <a:lstStyle/>
          <a:p>
            <a:pPr marL="0" indent="0">
              <a:buNone/>
            </a:pPr>
            <a:r>
              <a:rPr lang="en-US" sz="200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Sites must be appropriate outpatient, community-focused settings.</a:t>
            </a:r>
          </a:p>
          <a:p>
            <a:pPr lvl="1">
              <a:buFont typeface="Courier New" panose="02070309020205020404" pitchFamily="49" charset="0"/>
              <a:buChar char="o"/>
            </a:pPr>
            <a:r>
              <a:rPr lang="en-US" sz="2000" dirty="0">
                <a:solidFill>
                  <a:srgbClr val="002060"/>
                </a:solidFill>
                <a:latin typeface="Arial" panose="020B0604020202020204" pitchFamily="34" charset="0"/>
                <a:cs typeface="Arial" panose="020B0604020202020204" pitchFamily="34" charset="0"/>
              </a:rPr>
              <a:t>Procedural sites are acceptable only if students are placed in post-procedural areas that provide supportive nursing care to patients and families.</a:t>
            </a:r>
          </a:p>
          <a:p>
            <a:pPr lvl="1">
              <a:buFont typeface="Courier New" panose="02070309020205020404" pitchFamily="49" charset="0"/>
              <a:buChar char="o"/>
            </a:pPr>
            <a:r>
              <a:rPr lang="en-US" sz="2000" dirty="0">
                <a:solidFill>
                  <a:srgbClr val="002060"/>
                </a:solidFill>
                <a:latin typeface="Arial" panose="020B0604020202020204" pitchFamily="34" charset="0"/>
                <a:cs typeface="Arial" panose="020B0604020202020204" pitchFamily="34" charset="0"/>
              </a:rPr>
              <a:t>In-patient, acute care, hospital settings are </a:t>
            </a:r>
            <a:r>
              <a:rPr lang="en-US" sz="2000" u="sng" dirty="0">
                <a:solidFill>
                  <a:srgbClr val="002060"/>
                </a:solidFill>
                <a:latin typeface="Arial" panose="020B0604020202020204" pitchFamily="34" charset="0"/>
                <a:cs typeface="Arial" panose="020B0604020202020204" pitchFamily="34" charset="0"/>
              </a:rPr>
              <a:t>not</a:t>
            </a:r>
            <a:r>
              <a:rPr lang="en-US" sz="2000" dirty="0">
                <a:solidFill>
                  <a:srgbClr val="002060"/>
                </a:solidFill>
                <a:latin typeface="Arial" panose="020B0604020202020204" pitchFamily="34" charset="0"/>
                <a:cs typeface="Arial" panose="020B0604020202020204" pitchFamily="34" charset="0"/>
              </a:rPr>
              <a:t> appropriate.</a:t>
            </a:r>
          </a:p>
          <a:p>
            <a:pPr marL="457200" lvl="1" indent="0">
              <a:buNone/>
            </a:pPr>
            <a:endParaRPr lang="en-US" sz="800" dirty="0">
              <a:solidFill>
                <a:srgbClr val="002060"/>
              </a:solidFill>
              <a:latin typeface="Arial" panose="020B0604020202020204" pitchFamily="34" charset="0"/>
              <a:ea typeface="Calibri"/>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rPr>
              <a:t>The site must agree to engage in an affiliation agreement with WGU and accept the student. </a:t>
            </a:r>
          </a:p>
          <a:p>
            <a:pPr marL="0" indent="0">
              <a:buNone/>
            </a:pPr>
            <a:endParaRPr lang="en-US" sz="800" dirty="0">
              <a:solidFill>
                <a:srgbClr val="002060"/>
              </a:solidFill>
              <a:latin typeface="Arial" panose="020B0604020202020204" pitchFamily="34" charset="0"/>
              <a:ea typeface="Calibri"/>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rPr>
              <a:t>There must have a BSN or higher (MSN, NP, DNP preferred) RN who provides direct patient care to facilitate the field experiences.</a:t>
            </a:r>
          </a:p>
          <a:p>
            <a:endParaRPr lang="en-US" sz="800" dirty="0">
              <a:solidFill>
                <a:srgbClr val="002060"/>
              </a:solidFill>
              <a:latin typeface="Arial" panose="020B0604020202020204" pitchFamily="34" charset="0"/>
              <a:ea typeface="Calibri"/>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rPr>
              <a:t>You must be able to discuss and explain the experiences for one or more spheres of care appropriate for the course.  </a:t>
            </a:r>
          </a:p>
          <a:p>
            <a:endParaRPr lang="en-US" sz="600" dirty="0">
              <a:solidFill>
                <a:srgbClr val="002060"/>
              </a:solidFill>
              <a:latin typeface="Arial" panose="020B0604020202020204" pitchFamily="34" charset="0"/>
              <a:cs typeface="Arial" panose="020B0604020202020204" pitchFamily="34" charset="0"/>
            </a:endParaRPr>
          </a:p>
          <a:p>
            <a:pPr marL="0" indent="0" algn="ctr">
              <a:buNone/>
            </a:pPr>
            <a:r>
              <a:rPr lang="en-US" sz="2000" b="1" dirty="0">
                <a:solidFill>
                  <a:srgbClr val="002060"/>
                </a:solidFill>
                <a:latin typeface="Arial" panose="020B0604020202020204" pitchFamily="34" charset="0"/>
                <a:cs typeface="Arial" panose="020B0604020202020204" pitchFamily="34" charset="0"/>
              </a:rPr>
              <a:t>For questions on appropriateness of specific sites or field experience hours/activities please contact: </a:t>
            </a:r>
            <a:r>
              <a:rPr lang="en-US" sz="2000" dirty="0">
                <a:solidFill>
                  <a:srgbClr val="002060"/>
                </a:solidFill>
                <a:latin typeface="Arial" panose="020B0604020202020204" pitchFamily="34" charset="0"/>
                <a:cs typeface="Arial" panose="020B0604020202020204" pitchFamily="34" charset="0"/>
              </a:rPr>
              <a:t> </a:t>
            </a:r>
            <a:endParaRPr lang="en-US" sz="2000" b="1" i="1" dirty="0">
              <a:solidFill>
                <a:srgbClr val="002060"/>
              </a:solidFill>
              <a:latin typeface="Arial" panose="020B0604020202020204" pitchFamily="34" charset="0"/>
              <a:cs typeface="Arial" panose="020B0604020202020204" pitchFamily="34" charset="0"/>
            </a:endParaRPr>
          </a:p>
          <a:p>
            <a:pPr marL="0" indent="0" algn="ctr">
              <a:buNone/>
            </a:pPr>
            <a:r>
              <a:rPr lang="en-US" sz="2000" dirty="0">
                <a:latin typeface="Arial" panose="020B0604020202020204" pitchFamily="34" charset="0"/>
                <a:cs typeface="Arial" panose="020B0604020202020204" pitchFamily="34" charset="0"/>
              </a:rPr>
              <a:t>E224 –  </a:t>
            </a:r>
            <a:r>
              <a:rPr lang="en-US" sz="2000" dirty="0">
                <a:latin typeface="Arial" panose="020B0604020202020204" pitchFamily="34" charset="0"/>
                <a:cs typeface="Arial" panose="020B0604020202020204" pitchFamily="34" charset="0"/>
                <a:hlinkClick r:id="rId3"/>
              </a:rPr>
              <a:t>E224PopHealth@wgu.edu</a:t>
            </a:r>
            <a:r>
              <a:rPr lang="en-US" sz="2000" dirty="0">
                <a:latin typeface="Arial" panose="020B0604020202020204" pitchFamily="34" charset="0"/>
                <a:cs typeface="Arial" panose="020B0604020202020204" pitchFamily="34" charset="0"/>
              </a:rPr>
              <a:t>        L225 – </a:t>
            </a:r>
            <a:r>
              <a:rPr lang="en-US" sz="2000" dirty="0">
                <a:latin typeface="Arial" panose="020B0604020202020204" pitchFamily="34" charset="0"/>
                <a:cs typeface="Arial" panose="020B0604020202020204" pitchFamily="34" charset="0"/>
                <a:hlinkClick r:id="rId4"/>
              </a:rPr>
              <a:t>L225PopPracticeExp@wgu.edu</a:t>
            </a:r>
            <a:endParaRPr lang="en-US" sz="600" b="1" dirty="0">
              <a:solidFill>
                <a:srgbClr val="002060"/>
              </a:solidFill>
              <a:latin typeface="Arial" panose="020B0604020202020204" pitchFamily="34" charset="0"/>
              <a:cs typeface="Arial" panose="020B0604020202020204" pitchFamily="34" charset="0"/>
            </a:endParaRPr>
          </a:p>
          <a:p>
            <a:pPr marL="0" indent="0" algn="ctr">
              <a:buNone/>
            </a:pPr>
            <a:endParaRPr lang="en-US" sz="2000" dirty="0">
              <a:ea typeface="Calibri"/>
              <a:cs typeface="Calibri"/>
            </a:endParaRPr>
          </a:p>
          <a:p>
            <a:endParaRPr lang="en-US" sz="1900" b="1" i="1" dirty="0">
              <a:cs typeface="Calibri"/>
            </a:endParaRPr>
          </a:p>
          <a:p>
            <a:pPr algn="l">
              <a:buFont typeface="Arial" panose="020B0604020202020204" pitchFamily="34" charset="0"/>
              <a:buChar char="•"/>
            </a:pPr>
            <a:endParaRPr lang="en-US" dirty="0">
              <a:cs typeface="Calibri"/>
            </a:endParaRPr>
          </a:p>
        </p:txBody>
      </p:sp>
    </p:spTree>
    <p:extLst>
      <p:ext uri="{BB962C8B-B14F-4D97-AF65-F5344CB8AC3E}">
        <p14:creationId xmlns:p14="http://schemas.microsoft.com/office/powerpoint/2010/main" val="271842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 y="4665"/>
            <a:ext cx="5372101" cy="96300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Arial" panose="020B0604020202020204" pitchFamily="34" charset="0"/>
                <a:ea typeface="Calibri"/>
                <a:cs typeface="Arial" panose="020B0604020202020204" pitchFamily="34" charset="0"/>
              </a:rPr>
              <a:t>Appropriate Sites</a:t>
            </a:r>
          </a:p>
        </p:txBody>
      </p:sp>
      <p:sp>
        <p:nvSpPr>
          <p:cNvPr id="14" name="Rectangle 13">
            <a:extLst>
              <a:ext uri="{C183D7F6-B498-43B3-948B-1728B52AA6E4}">
                <adec:decorative xmlns:adec="http://schemas.microsoft.com/office/drawing/2017/decorative" val="1"/>
              </a:ext>
            </a:extLst>
          </p:cNvPr>
          <p:cNvSpPr/>
          <p:nvPr/>
        </p:nvSpPr>
        <p:spPr>
          <a:xfrm>
            <a:off x="127052" y="68786"/>
            <a:ext cx="4815840" cy="523220"/>
          </a:xfrm>
          <a:prstGeom prst="rect">
            <a:avLst/>
          </a:prstGeom>
        </p:spPr>
        <p:txBody>
          <a:bodyPr wrap="square" lIns="91440" tIns="45720" rIns="91440" bIns="45720" anchor="t">
            <a:spAutoFit/>
          </a:bodyPr>
          <a:lstStyle/>
          <a:p>
            <a:pPr algn="ctr"/>
            <a:endParaRPr lang="en-US" sz="2800" b="1">
              <a:solidFill>
                <a:schemeClr val="bg1"/>
              </a:solidFill>
              <a:latin typeface="+mj-lt"/>
              <a:cs typeface="Calibri Light"/>
            </a:endParaRPr>
          </a:p>
        </p:txBody>
      </p:sp>
      <p:sp>
        <p:nvSpPr>
          <p:cNvPr id="15" name="Isosceles Triangle 14">
            <a:extLst>
              <a:ext uri="{C183D7F6-B498-43B3-948B-1728B52AA6E4}">
                <adec:decorative xmlns:adec="http://schemas.microsoft.com/office/drawing/2017/decorative" val="1"/>
              </a:ext>
            </a:extLst>
          </p:cNvPr>
          <p:cNvSpPr/>
          <p:nvPr/>
        </p:nvSpPr>
        <p:spPr>
          <a:xfrm>
            <a:off x="4942892" y="-5324"/>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7" name="Title 6">
            <a:extLst>
              <a:ext uri="{FF2B5EF4-FFF2-40B4-BE49-F238E27FC236}">
                <a16:creationId xmlns:a16="http://schemas.microsoft.com/office/drawing/2014/main" id="{C8A5B560-674A-4424-893A-9289D5197EAD}"/>
              </a:ext>
            </a:extLst>
          </p:cNvPr>
          <p:cNvSpPr>
            <a:spLocks noGrp="1"/>
          </p:cNvSpPr>
          <p:nvPr>
            <p:ph type="title"/>
          </p:nvPr>
        </p:nvSpPr>
        <p:spPr>
          <a:xfrm>
            <a:off x="187665" y="5128753"/>
            <a:ext cx="5393003" cy="1168256"/>
          </a:xfrm>
        </p:spPr>
        <p:txBody>
          <a:bodyPr>
            <a:noAutofit/>
          </a:bodyPr>
          <a:lstStyle/>
          <a:p>
            <a:pPr algn="ctr"/>
            <a:r>
              <a:rPr lang="en-US" sz="1500" dirty="0">
                <a:solidFill>
                  <a:srgbClr val="002060"/>
                </a:solidFill>
                <a:latin typeface="Aptos" panose="020B0004020202020204" pitchFamily="34" charset="0"/>
                <a:cs typeface="Arial" panose="020B0604020202020204" pitchFamily="34" charset="0"/>
              </a:rPr>
              <a:t>The recommendations outlined in this table reflect the common spheres of care typically associated with these clinical sites. Students are encouraged to verify the specific types of patient care available at their clinical site by consulting with their preceptor and instructor to ensure they align with field experience course requirements</a:t>
            </a:r>
            <a:r>
              <a:rPr lang="en-US" sz="1500" b="1" dirty="0">
                <a:solidFill>
                  <a:srgbClr val="002060"/>
                </a:solidFill>
                <a:latin typeface="Aptos" panose="020B0004020202020204" pitchFamily="34" charset="0"/>
                <a:cs typeface="Calibri Light"/>
              </a:rPr>
              <a:t>.</a:t>
            </a:r>
            <a:endParaRPr lang="en-US" sz="1500" dirty="0">
              <a:latin typeface="Aptos" panose="020B0004020202020204" pitchFamily="34" charset="0"/>
              <a:cs typeface="Calibri Light"/>
            </a:endParaRPr>
          </a:p>
        </p:txBody>
      </p:sp>
      <p:sp>
        <p:nvSpPr>
          <p:cNvPr id="3" name="TextBox 2">
            <a:extLst>
              <a:ext uri="{FF2B5EF4-FFF2-40B4-BE49-F238E27FC236}">
                <a16:creationId xmlns:a16="http://schemas.microsoft.com/office/drawing/2014/main" id="{EF05D8FE-67C7-F05E-9845-4457343D770E}"/>
              </a:ext>
            </a:extLst>
          </p:cNvPr>
          <p:cNvSpPr txBox="1"/>
          <p:nvPr/>
        </p:nvSpPr>
        <p:spPr>
          <a:xfrm>
            <a:off x="5580668" y="206208"/>
            <a:ext cx="62603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02060"/>
                </a:solidFill>
                <a:latin typeface="Arial" panose="020B0604020202020204" pitchFamily="34" charset="0"/>
                <a:cs typeface="Arial" panose="020B0604020202020204" pitchFamily="34" charset="0"/>
              </a:rPr>
              <a:t>Utilize this link to access a printable PDF of the </a:t>
            </a:r>
          </a:p>
          <a:p>
            <a:pPr algn="ctr"/>
            <a:r>
              <a:rPr lang="en-US" sz="2000" b="1" dirty="0">
                <a:solidFill>
                  <a:srgbClr val="0070C0"/>
                </a:solidFill>
                <a:latin typeface="Arial" panose="020B0604020202020204" pitchFamily="34" charset="0"/>
                <a:cs typeface="Arial" panose="020B0604020202020204" pitchFamily="34" charset="0"/>
                <a:hlinkClick r:id="rId3"/>
              </a:rPr>
              <a:t>Appropriate Sites Based on Sphere of Care</a:t>
            </a:r>
            <a:endParaRPr lang="en-US" sz="2000"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p:txBody>
      </p:sp>
      <p:pic>
        <p:nvPicPr>
          <p:cNvPr id="18" name="Picture 17">
            <a:extLst>
              <a:ext uri="{FF2B5EF4-FFF2-40B4-BE49-F238E27FC236}">
                <a16:creationId xmlns:a16="http://schemas.microsoft.com/office/drawing/2014/main" id="{15AB78E2-CD0C-1C60-CED2-B2510AE99F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256" y="1086358"/>
            <a:ext cx="5640604" cy="3934897"/>
          </a:xfrm>
          <a:prstGeom prst="rect">
            <a:avLst/>
          </a:prstGeom>
        </p:spPr>
      </p:pic>
      <p:pic>
        <p:nvPicPr>
          <p:cNvPr id="20" name="Picture 19">
            <a:extLst>
              <a:ext uri="{FF2B5EF4-FFF2-40B4-BE49-F238E27FC236}">
                <a16:creationId xmlns:a16="http://schemas.microsoft.com/office/drawing/2014/main" id="{6D64A518-C6C3-8D25-A842-C10FA5B7BF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32089" y="1086358"/>
            <a:ext cx="6368425" cy="5183688"/>
          </a:xfrm>
          <a:prstGeom prst="rect">
            <a:avLst/>
          </a:prstGeom>
        </p:spPr>
      </p:pic>
    </p:spTree>
    <p:extLst>
      <p:ext uri="{BB962C8B-B14F-4D97-AF65-F5344CB8AC3E}">
        <p14:creationId xmlns:p14="http://schemas.microsoft.com/office/powerpoint/2010/main" val="82492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Arial" panose="020B0604020202020204" pitchFamily="34" charset="0"/>
                <a:cs typeface="Arial" panose="020B0604020202020204" pitchFamily="34" charset="0"/>
              </a:rPr>
              <a:t>E224/L225</a:t>
            </a:r>
          </a:p>
        </p:txBody>
      </p:sp>
      <p:sp>
        <p:nvSpPr>
          <p:cNvPr id="14" name="Rectangle 13">
            <a:extLst>
              <a:ext uri="{C183D7F6-B498-43B3-948B-1728B52AA6E4}">
                <adec:decorative xmlns:adec="http://schemas.microsoft.com/office/drawing/2017/decorative" val="1"/>
              </a:ext>
            </a:extLst>
          </p:cNvPr>
          <p:cNvSpPr/>
          <p:nvPr/>
        </p:nvSpPr>
        <p:spPr>
          <a:xfrm>
            <a:off x="127052" y="68786"/>
            <a:ext cx="4815840" cy="523220"/>
          </a:xfrm>
          <a:prstGeom prst="rect">
            <a:avLst/>
          </a:prstGeom>
        </p:spPr>
        <p:txBody>
          <a:bodyPr wrap="square" lIns="91440" tIns="45720" rIns="91440" bIns="45720" anchor="t">
            <a:spAutoFit/>
          </a:bodyPr>
          <a:lstStyle/>
          <a:p>
            <a:pPr algn="ctr"/>
            <a:endParaRPr lang="en-US" sz="2800" b="1">
              <a:solidFill>
                <a:schemeClr val="bg1"/>
              </a:solidFill>
              <a:latin typeface="+mj-lt"/>
              <a:cs typeface="Calibri Light"/>
            </a:endParaRPr>
          </a:p>
        </p:txBody>
      </p:sp>
      <p:sp>
        <p:nvSpPr>
          <p:cNvPr id="15" name="Isosceles Triangle 14">
            <a:extLst>
              <a:ext uri="{C183D7F6-B498-43B3-948B-1728B52AA6E4}">
                <adec:decorative xmlns:adec="http://schemas.microsoft.com/office/drawing/2017/decorative" val="1"/>
              </a:ext>
            </a:extLst>
          </p:cNvPr>
          <p:cNvSpPr/>
          <p:nvPr/>
        </p:nvSpPr>
        <p:spPr>
          <a:xfrm>
            <a:off x="4942892" y="4665"/>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7" name="Title 6">
            <a:extLst>
              <a:ext uri="{FF2B5EF4-FFF2-40B4-BE49-F238E27FC236}">
                <a16:creationId xmlns:a16="http://schemas.microsoft.com/office/drawing/2014/main" id="{C8A5B560-674A-4424-893A-9289D5197EAD}"/>
              </a:ext>
            </a:extLst>
          </p:cNvPr>
          <p:cNvSpPr>
            <a:spLocks noGrp="1"/>
          </p:cNvSpPr>
          <p:nvPr>
            <p:ph type="title"/>
          </p:nvPr>
        </p:nvSpPr>
        <p:spPr>
          <a:xfrm>
            <a:off x="5801308" y="53662"/>
            <a:ext cx="6040336" cy="1325563"/>
          </a:xfrm>
        </p:spPr>
        <p:txBody>
          <a:bodyPr>
            <a:normAutofit fontScale="90000"/>
          </a:bodyPr>
          <a:lstStyle/>
          <a:p>
            <a:pPr algn="ctr"/>
            <a:endParaRPr lang="en-US" sz="4900" dirty="0">
              <a:cs typeface="Calibri Light"/>
            </a:endParaRPr>
          </a:p>
          <a:p>
            <a:pPr algn="ctr"/>
            <a:r>
              <a:rPr lang="en-US" sz="4900" dirty="0">
                <a:solidFill>
                  <a:srgbClr val="002060"/>
                </a:solidFill>
                <a:latin typeface="Arial" panose="020B0604020202020204" pitchFamily="34" charset="0"/>
                <a:cs typeface="Arial" panose="020B0604020202020204" pitchFamily="34" charset="0"/>
              </a:rPr>
              <a:t>Field Experience</a:t>
            </a:r>
            <a:br>
              <a:rPr lang="en-US" sz="4900" dirty="0">
                <a:solidFill>
                  <a:srgbClr val="002060"/>
                </a:solidFill>
                <a:latin typeface="Arial" panose="020B0604020202020204" pitchFamily="34" charset="0"/>
                <a:cs typeface="Arial" panose="020B0604020202020204" pitchFamily="34" charset="0"/>
              </a:rPr>
            </a:br>
            <a:r>
              <a:rPr lang="en-US" sz="4900" dirty="0">
                <a:solidFill>
                  <a:srgbClr val="002060"/>
                </a:solidFill>
                <a:latin typeface="Arial" panose="020B0604020202020204" pitchFamily="34" charset="0"/>
                <a:cs typeface="Arial" panose="020B0604020202020204" pitchFamily="34" charset="0"/>
              </a:rPr>
              <a:t>Spheres of Care </a:t>
            </a:r>
            <a:endParaRPr lang="en-US" sz="4900" dirty="0">
              <a:solidFill>
                <a:srgbClr val="002060"/>
              </a:solidFill>
              <a:latin typeface="Arial" panose="020B0604020202020204" pitchFamily="34" charset="0"/>
              <a:ea typeface="Calibri Light"/>
              <a:cs typeface="Arial" panose="020B0604020202020204" pitchFamily="34" charset="0"/>
            </a:endParaRPr>
          </a:p>
          <a:p>
            <a:endParaRPr lang="en-US" dirty="0">
              <a:cs typeface="Calibri Light"/>
            </a:endParaRPr>
          </a:p>
        </p:txBody>
      </p:sp>
      <p:sp>
        <p:nvSpPr>
          <p:cNvPr id="6" name="Content Placeholder 3">
            <a:extLst>
              <a:ext uri="{FF2B5EF4-FFF2-40B4-BE49-F238E27FC236}">
                <a16:creationId xmlns:a16="http://schemas.microsoft.com/office/drawing/2014/main" id="{909CC702-A56F-CD8A-9412-C5897C8342F4}"/>
              </a:ext>
            </a:extLst>
          </p:cNvPr>
          <p:cNvSpPr>
            <a:spLocks noGrp="1"/>
          </p:cNvSpPr>
          <p:nvPr>
            <p:ph sz="half" idx="1"/>
          </p:nvPr>
        </p:nvSpPr>
        <p:spPr>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400" b="1" dirty="0">
                <a:solidFill>
                  <a:srgbClr val="002060"/>
                </a:solidFill>
                <a:latin typeface="Arial" panose="020B0604020202020204" pitchFamily="34" charset="0"/>
                <a:cs typeface="Arial" panose="020B0604020202020204" pitchFamily="34" charset="0"/>
              </a:rPr>
              <a:t>Wellness/Disease Prevention</a:t>
            </a:r>
            <a:endParaRPr lang="en-US" sz="2400" b="1" dirty="0">
              <a:solidFill>
                <a:srgbClr val="002060"/>
              </a:solidFill>
              <a:latin typeface="Arial" panose="020B0604020202020204" pitchFamily="34" charset="0"/>
              <a:ea typeface="Calibri"/>
              <a:cs typeface="Arial" panose="020B0604020202020204" pitchFamily="34" charset="0"/>
            </a:endParaRPr>
          </a:p>
          <a:p>
            <a:pPr lvl="1"/>
            <a:r>
              <a:rPr lang="en-US" dirty="0">
                <a:solidFill>
                  <a:srgbClr val="002060"/>
                </a:solidFill>
                <a:latin typeface="Arial" panose="020B0604020202020204" pitchFamily="34" charset="0"/>
                <a:cs typeface="Arial" panose="020B0604020202020204" pitchFamily="34" charset="0"/>
              </a:rPr>
              <a:t>identify a population at-risk for health issues from the community assessment and focus on the direct care to prevent these issues for the population such as patient assessment, education, planning.  </a:t>
            </a:r>
            <a:endParaRPr lang="en-US" dirty="0">
              <a:solidFill>
                <a:srgbClr val="002060"/>
              </a:solidFill>
              <a:latin typeface="Arial" panose="020B0604020202020204" pitchFamily="34" charset="0"/>
              <a:ea typeface="Calibri"/>
              <a:cs typeface="Arial" panose="020B0604020202020204" pitchFamily="34" charset="0"/>
            </a:endParaRPr>
          </a:p>
          <a:p>
            <a:r>
              <a:rPr lang="en-US" sz="2400" b="1" dirty="0">
                <a:solidFill>
                  <a:srgbClr val="002060"/>
                </a:solidFill>
                <a:latin typeface="Arial" panose="020B0604020202020204" pitchFamily="34" charset="0"/>
                <a:cs typeface="Arial" panose="020B0604020202020204" pitchFamily="34" charset="0"/>
              </a:rPr>
              <a:t>Regenerative/Restorative</a:t>
            </a:r>
            <a:r>
              <a:rPr lang="en-US" sz="2400"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ea typeface="Calibri"/>
              <a:cs typeface="Arial" panose="020B0604020202020204" pitchFamily="34" charset="0"/>
            </a:endParaRPr>
          </a:p>
          <a:p>
            <a:pPr lvl="1"/>
            <a:r>
              <a:rPr lang="en-US" dirty="0">
                <a:solidFill>
                  <a:srgbClr val="002060"/>
                </a:solidFill>
                <a:latin typeface="Arial" panose="020B0604020202020204" pitchFamily="34" charset="0"/>
                <a:cs typeface="Arial" panose="020B0604020202020204" pitchFamily="34" charset="0"/>
              </a:rPr>
              <a:t>identify a population with current health issue/disease and focus upon care needs of this population by completing direct care hours such as patient assessment, education, planning, or communication.</a:t>
            </a:r>
            <a:endParaRPr lang="en-US" dirty="0">
              <a:solidFill>
                <a:srgbClr val="002060"/>
              </a:solidFill>
              <a:latin typeface="Arial" panose="020B0604020202020204" pitchFamily="34" charset="0"/>
              <a:ea typeface="Calibri"/>
              <a:cs typeface="Arial" panose="020B0604020202020204" pitchFamily="34" charset="0"/>
            </a:endParaRPr>
          </a:p>
          <a:p>
            <a:endParaRPr lang="en-US" dirty="0"/>
          </a:p>
        </p:txBody>
      </p:sp>
      <p:sp>
        <p:nvSpPr>
          <p:cNvPr id="8" name="Content Placeholder 5">
            <a:extLst>
              <a:ext uri="{FF2B5EF4-FFF2-40B4-BE49-F238E27FC236}">
                <a16:creationId xmlns:a16="http://schemas.microsoft.com/office/drawing/2014/main" id="{A43F3F08-C80C-01B7-9542-019088BACC7F}"/>
              </a:ext>
            </a:extLst>
          </p:cNvPr>
          <p:cNvSpPr>
            <a:spLocks noGrp="1"/>
          </p:cNvSpPr>
          <p:nvPr>
            <p:ph sz="half" idx="2"/>
          </p:nvPr>
        </p:nvSpPr>
        <p:spPr>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400" b="1" dirty="0">
                <a:solidFill>
                  <a:srgbClr val="002060"/>
                </a:solidFill>
                <a:latin typeface="Arial" panose="020B0604020202020204" pitchFamily="34" charset="0"/>
                <a:cs typeface="Arial" panose="020B0604020202020204" pitchFamily="34" charset="0"/>
              </a:rPr>
              <a:t>Chronic Disease Management</a:t>
            </a:r>
            <a:endParaRPr lang="en-US" sz="2400" b="1" dirty="0">
              <a:solidFill>
                <a:srgbClr val="002060"/>
              </a:solidFill>
              <a:latin typeface="Arial" panose="020B0604020202020204" pitchFamily="34" charset="0"/>
              <a:ea typeface="Calibri"/>
              <a:cs typeface="Arial" panose="020B0604020202020204" pitchFamily="34" charset="0"/>
            </a:endParaRPr>
          </a:p>
          <a:p>
            <a:pPr lvl="1"/>
            <a:r>
              <a:rPr lang="en-US" dirty="0">
                <a:solidFill>
                  <a:srgbClr val="002060"/>
                </a:solidFill>
                <a:latin typeface="Arial" panose="020B0604020202020204" pitchFamily="34" charset="0"/>
                <a:cs typeface="Arial" panose="020B0604020202020204" pitchFamily="34" charset="0"/>
              </a:rPr>
              <a:t>identify a population with a chronic disease and focus on direct care hours for health maintenance such as patient assessment, education, planning related to this population.  </a:t>
            </a:r>
            <a:endParaRPr lang="en-US" dirty="0">
              <a:solidFill>
                <a:srgbClr val="002060"/>
              </a:solidFill>
              <a:latin typeface="Arial" panose="020B0604020202020204" pitchFamily="34" charset="0"/>
              <a:ea typeface="Calibri"/>
              <a:cs typeface="Arial" panose="020B0604020202020204" pitchFamily="34" charset="0"/>
            </a:endParaRPr>
          </a:p>
          <a:p>
            <a:r>
              <a:rPr lang="en-US" sz="2400" b="1" dirty="0">
                <a:solidFill>
                  <a:srgbClr val="002060"/>
                </a:solidFill>
                <a:latin typeface="Arial" panose="020B0604020202020204" pitchFamily="34" charset="0"/>
                <a:cs typeface="Arial" panose="020B0604020202020204" pitchFamily="34" charset="0"/>
              </a:rPr>
              <a:t>Palliative/Hospice Care </a:t>
            </a:r>
            <a:endParaRPr lang="en-US" b="1" dirty="0">
              <a:solidFill>
                <a:srgbClr val="002060"/>
              </a:solidFill>
              <a:latin typeface="Arial" panose="020B0604020202020204" pitchFamily="34" charset="0"/>
              <a:ea typeface="Calibri"/>
              <a:cs typeface="Arial" panose="020B0604020202020204" pitchFamily="34" charset="0"/>
            </a:endParaRPr>
          </a:p>
          <a:p>
            <a:pPr lvl="1"/>
            <a:r>
              <a:rPr lang="en-US" dirty="0">
                <a:solidFill>
                  <a:srgbClr val="002060"/>
                </a:solidFill>
                <a:latin typeface="Arial" panose="020B0604020202020204" pitchFamily="34" charset="0"/>
                <a:cs typeface="Arial" panose="020B0604020202020204" pitchFamily="34" charset="0"/>
              </a:rPr>
              <a:t>identify a population with life-limiting or end-of-life issues and focus upon care needs to support or maintain quality of life by completing direct care hours such as patient assessment, education, planning, or communication with this population.</a:t>
            </a:r>
            <a:endParaRPr lang="en-US" dirty="0">
              <a:solidFill>
                <a:srgbClr val="002060"/>
              </a:solidFill>
              <a:latin typeface="Arial" panose="020B0604020202020204" pitchFamily="34" charset="0"/>
              <a:ea typeface="Calibri"/>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076215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372101"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719" y="34964"/>
            <a:ext cx="5134381" cy="954107"/>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Progressing from Novice to Expert in the BSN Program</a:t>
            </a:r>
          </a:p>
        </p:txBody>
      </p:sp>
      <p:sp>
        <p:nvSpPr>
          <p:cNvPr id="15" name="Isosceles Triangle 14">
            <a:extLst>
              <a:ext uri="{C183D7F6-B498-43B3-948B-1728B52AA6E4}">
                <adec:decorative xmlns:adec="http://schemas.microsoft.com/office/drawing/2017/decorative" val="1"/>
              </a:ext>
            </a:extLst>
          </p:cNvPr>
          <p:cNvSpPr/>
          <p:nvPr/>
        </p:nvSpPr>
        <p:spPr>
          <a:xfrm>
            <a:off x="4942892" y="34964"/>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pic>
        <p:nvPicPr>
          <p:cNvPr id="3" name="Picture 3" descr="Chart, sunburst chart&#10;&#10;Description automatically generated">
            <a:extLst>
              <a:ext uri="{FF2B5EF4-FFF2-40B4-BE49-F238E27FC236}">
                <a16:creationId xmlns:a16="http://schemas.microsoft.com/office/drawing/2014/main" id="{0593EA75-8499-C8FF-D1A7-72FAB4D6764F}"/>
              </a:ext>
            </a:extLst>
          </p:cNvPr>
          <p:cNvPicPr>
            <a:picLocks noChangeAspect="1"/>
          </p:cNvPicPr>
          <p:nvPr/>
        </p:nvPicPr>
        <p:blipFill>
          <a:blip r:embed="rId3"/>
          <a:stretch>
            <a:fillRect/>
          </a:stretch>
        </p:blipFill>
        <p:spPr>
          <a:xfrm>
            <a:off x="4257640" y="447870"/>
            <a:ext cx="8332311" cy="5555119"/>
          </a:xfrm>
          <a:prstGeom prst="rect">
            <a:avLst/>
          </a:prstGeom>
        </p:spPr>
      </p:pic>
      <p:sp>
        <p:nvSpPr>
          <p:cNvPr id="7" name="Title 6">
            <a:extLst>
              <a:ext uri="{FF2B5EF4-FFF2-40B4-BE49-F238E27FC236}">
                <a16:creationId xmlns:a16="http://schemas.microsoft.com/office/drawing/2014/main" id="{EB684001-890C-4F8B-866E-86E57F508F9B}"/>
              </a:ext>
            </a:extLst>
          </p:cNvPr>
          <p:cNvSpPr>
            <a:spLocks noGrp="1"/>
          </p:cNvSpPr>
          <p:nvPr>
            <p:ph type="title"/>
          </p:nvPr>
        </p:nvSpPr>
        <p:spPr>
          <a:xfrm>
            <a:off x="510639" y="2141803"/>
            <a:ext cx="4733165" cy="2574394"/>
          </a:xfrm>
        </p:spPr>
        <p:txBody>
          <a:bodyPr>
            <a:noAutofit/>
          </a:bodyPr>
          <a:lstStyle/>
          <a:p>
            <a:pPr algn="ctr"/>
            <a:r>
              <a:rPr lang="en-US" sz="2800" dirty="0">
                <a:solidFill>
                  <a:srgbClr val="002060"/>
                </a:solidFill>
                <a:latin typeface="Arial" panose="020B0604020202020204" pitchFamily="34" charset="0"/>
                <a:cs typeface="Arial" panose="020B0604020202020204" pitchFamily="34" charset="0"/>
              </a:rPr>
              <a:t>The clinical field experience allows you to grow with the help of your experienced nurse preceptor, that is at the proficient or expert level.</a:t>
            </a:r>
          </a:p>
        </p:txBody>
      </p:sp>
    </p:spTree>
    <p:extLst>
      <p:ext uri="{BB962C8B-B14F-4D97-AF65-F5344CB8AC3E}">
        <p14:creationId xmlns:p14="http://schemas.microsoft.com/office/powerpoint/2010/main" val="293171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95EB07-66FD-4F57-F58B-15F48042F3E4}"/>
              </a:ext>
            </a:extLst>
          </p:cNvPr>
          <p:cNvPicPr>
            <a:picLocks noChangeAspect="1"/>
          </p:cNvPicPr>
          <p:nvPr/>
        </p:nvPicPr>
        <p:blipFill>
          <a:blip r:embed="rId3"/>
          <a:stretch>
            <a:fillRect/>
          </a:stretch>
        </p:blipFill>
        <p:spPr>
          <a:xfrm>
            <a:off x="8955567" y="4198429"/>
            <a:ext cx="3236433" cy="201051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6350581"/>
            <a:ext cx="12192000" cy="501650"/>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1" y="4665"/>
            <a:ext cx="5607699" cy="1082351"/>
          </a:xfrm>
          <a:prstGeom prst="rect">
            <a:avLst/>
          </a:prstGeom>
          <a:solidFill>
            <a:srgbClr val="0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idx="4294967295"/>
          </p:nvPr>
        </p:nvSpPr>
        <p:spPr>
          <a:xfrm>
            <a:off x="195943" y="61140"/>
            <a:ext cx="498254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is My Role when on Site for my Field Experience?</a:t>
            </a:r>
            <a:endParaRPr kumimoji="0" lang="en-US" sz="18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Isosceles Triangle 14">
            <a:extLst>
              <a:ext uri="{C183D7F6-B498-43B3-948B-1728B52AA6E4}">
                <adec:decorative xmlns:adec="http://schemas.microsoft.com/office/drawing/2017/decorative" val="1"/>
              </a:ext>
            </a:extLst>
          </p:cNvPr>
          <p:cNvSpPr/>
          <p:nvPr/>
        </p:nvSpPr>
        <p:spPr>
          <a:xfrm>
            <a:off x="5178490" y="6868"/>
            <a:ext cx="858416" cy="1091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97485" y="1486749"/>
            <a:ext cx="2103030" cy="21771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a:t>Therapeutic Interventions</a:t>
            </a:r>
          </a:p>
        </p:txBody>
      </p:sp>
      <p:sp>
        <p:nvSpPr>
          <p:cNvPr id="21" name="TextBox 20">
            <a:extLst>
              <a:ext uri="{FF2B5EF4-FFF2-40B4-BE49-F238E27FC236}">
                <a16:creationId xmlns:a16="http://schemas.microsoft.com/office/drawing/2014/main" id="{B004FD95-1F20-48D4-B6E2-15745209408D}"/>
              </a:ext>
              <a:ext uri="{C183D7F6-B498-43B3-948B-1728B52AA6E4}">
                <adec:decorative xmlns:adec="http://schemas.microsoft.com/office/drawing/2017/decorative" val="1"/>
              </a:ext>
            </a:extLst>
          </p:cNvPr>
          <p:cNvSpPr txBox="1"/>
          <p:nvPr/>
        </p:nvSpPr>
        <p:spPr>
          <a:xfrm>
            <a:off x="379600" y="1610578"/>
            <a:ext cx="7581551" cy="461665"/>
          </a:xfrm>
          <a:prstGeom prst="rect">
            <a:avLst/>
          </a:prstGeom>
          <a:noFill/>
        </p:spPr>
        <p:txBody>
          <a:bodyPr wrap="square">
            <a:spAutoFit/>
          </a:bodyPr>
          <a:lstStyle/>
          <a:p>
            <a:pPr lvl="0"/>
            <a:r>
              <a:rPr lang="en-US" sz="2400">
                <a:solidFill>
                  <a:srgbClr val="768EB2"/>
                </a:solidFill>
              </a:rPr>
              <a:t> </a:t>
            </a:r>
          </a:p>
        </p:txBody>
      </p:sp>
      <p:sp>
        <p:nvSpPr>
          <p:cNvPr id="11" name="TextBox 10">
            <a:extLst>
              <a:ext uri="{FF2B5EF4-FFF2-40B4-BE49-F238E27FC236}">
                <a16:creationId xmlns:a16="http://schemas.microsoft.com/office/drawing/2014/main" id="{E52E1AD7-14AD-407D-8A7C-F533DF3B514A}"/>
              </a:ext>
            </a:extLst>
          </p:cNvPr>
          <p:cNvSpPr txBox="1"/>
          <p:nvPr/>
        </p:nvSpPr>
        <p:spPr>
          <a:xfrm>
            <a:off x="348470" y="1468988"/>
            <a:ext cx="11376872" cy="3247749"/>
          </a:xfrm>
          <a:prstGeom prst="rect">
            <a:avLst/>
          </a:prstGeom>
          <a:noFill/>
        </p:spPr>
        <p:txBody>
          <a:bodyPr wrap="square" lIns="91440" tIns="45720" rIns="91440" bIns="45720" anchor="t">
            <a:spAutoFit/>
          </a:bodyPr>
          <a:lstStyle/>
          <a:p>
            <a:pPr marL="342900" indent="-342900">
              <a:lnSpc>
                <a:spcPct val="115000"/>
              </a:lnSpc>
              <a:buFont typeface="Arial" panose="020B0604020202020204" pitchFamily="34" charset="0"/>
              <a:buChar char="•"/>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Professionally represent the Western Governors University Nursing Program.</a:t>
            </a:r>
            <a:r>
              <a:rPr lang="en-US" sz="2000" dirty="0">
                <a:solidFill>
                  <a:srgbClr val="002060"/>
                </a:solidFill>
                <a:latin typeface="Arial" panose="020B0604020202020204" pitchFamily="34" charset="0"/>
                <a:ea typeface="Arial" panose="020B0604020202020204" pitchFamily="34" charset="0"/>
                <a:cs typeface="Arial" panose="020B0604020202020204" pitchFamily="34" charset="0"/>
              </a:rPr>
              <a:t> </a:t>
            </a:r>
            <a:endParaRPr lang="en-US" sz="2000" dirty="0">
              <a:solidFill>
                <a:srgbClr val="002060"/>
              </a:solidFill>
              <a:effectLst/>
              <a:latin typeface="Arial" panose="020B0604020202020204" pitchFamily="34" charset="0"/>
              <a:ea typeface="Noto Sans Symbols"/>
              <a:cs typeface="Arial" panose="020B0604020202020204" pitchFamily="34" charset="0"/>
            </a:endParaRPr>
          </a:p>
          <a:p>
            <a:pPr marL="342900" indent="-342900" algn="just">
              <a:lnSpc>
                <a:spcPct val="115000"/>
              </a:lnSpc>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Determine ahead of time appropriate professional attire for the setting while completing the FE.</a:t>
            </a:r>
            <a:r>
              <a:rPr lang="en-US" sz="2000" dirty="0">
                <a:solidFill>
                  <a:srgbClr val="002060"/>
                </a:solidFill>
                <a:latin typeface="Arial" panose="020B0604020202020204" pitchFamily="34" charset="0"/>
                <a:ea typeface="Arial" panose="020B0604020202020204" pitchFamily="34" charset="0"/>
                <a:cs typeface="Arial" panose="020B0604020202020204" pitchFamily="34" charset="0"/>
              </a:rPr>
              <a:t> </a:t>
            </a:r>
            <a:endParaRPr lang="en-US" sz="2000" dirty="0">
              <a:solidFill>
                <a:srgbClr val="002060"/>
              </a:solidFill>
              <a:effectLst/>
              <a:latin typeface="Arial" panose="020B0604020202020204" pitchFamily="34" charset="0"/>
              <a:ea typeface="Noto Sans Symbols"/>
              <a:cs typeface="Arial" panose="020B0604020202020204" pitchFamily="34" charset="0"/>
            </a:endParaRPr>
          </a:p>
          <a:p>
            <a:pPr marL="342900" indent="-342900" algn="just">
              <a:lnSpc>
                <a:spcPct val="115000"/>
              </a:lnSpc>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When participating in Field Experience the student is required to wear </a:t>
            </a:r>
            <a:r>
              <a:rPr lang="en-US" sz="2000" dirty="0">
                <a:solidFill>
                  <a:srgbClr val="002060"/>
                </a:solidFill>
                <a:latin typeface="Arial" panose="020B0604020202020204" pitchFamily="34" charset="0"/>
                <a:ea typeface="Arial" panose="020B0604020202020204" pitchFamily="34" charset="0"/>
                <a:cs typeface="Arial" panose="020B0604020202020204" pitchFamily="34" charset="0"/>
              </a:rPr>
              <a:t>a </a:t>
            </a:r>
            <a:r>
              <a:rPr lang="en-US" sz="2000" b="1" dirty="0">
                <a:solidFill>
                  <a:srgbClr val="002060"/>
                </a:solidFill>
                <a:highlight>
                  <a:srgbClr val="00FFFF"/>
                </a:highlight>
                <a:latin typeface="Arial" panose="020B0604020202020204" pitchFamily="34" charset="0"/>
                <a:ea typeface="Arial" panose="020B0604020202020204" pitchFamily="34" charset="0"/>
                <a:cs typeface="Arial" panose="020B0604020202020204" pitchFamily="34" charset="0"/>
              </a:rPr>
              <a:t>WGU Clinical Badge</a:t>
            </a:r>
            <a:endParaRPr lang="en-US" sz="2000" b="1" dirty="0">
              <a:solidFill>
                <a:srgbClr val="002060"/>
              </a:solidFill>
              <a:effectLst/>
              <a:highlight>
                <a:srgbClr val="00FFFF"/>
              </a:highlight>
              <a:latin typeface="Arial" panose="020B0604020202020204" pitchFamily="34" charset="0"/>
              <a:ea typeface="Noto Sans Symbols"/>
              <a:cs typeface="Arial" panose="020B0604020202020204" pitchFamily="34" charset="0"/>
            </a:endParaRPr>
          </a:p>
          <a:p>
            <a:pPr marL="342900" marR="0" lvl="0" indent="-342900" algn="just">
              <a:lnSpc>
                <a:spcPct val="115000"/>
              </a:lnSpc>
              <a:spcBef>
                <a:spcPts val="0"/>
              </a:spcBef>
              <a:spcAft>
                <a:spcPts val="0"/>
              </a:spcAft>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Conduct practice without discrimination based on age, race, religion, nation of origin, sexual orientation, gender identification, or handicap.</a:t>
            </a:r>
            <a:endParaRPr lang="en-US" sz="2000" dirty="0">
              <a:solidFill>
                <a:srgbClr val="002060"/>
              </a:solidFill>
              <a:effectLst/>
              <a:latin typeface="Arial" panose="020B0604020202020204" pitchFamily="34" charset="0"/>
              <a:ea typeface="Noto Sans Symbols"/>
              <a:cs typeface="Arial" panose="020B0604020202020204" pitchFamily="34" charset="0"/>
            </a:endParaRPr>
          </a:p>
          <a:p>
            <a:pPr marL="342900" marR="0" lvl="0" indent="-342900" algn="just">
              <a:lnSpc>
                <a:spcPct val="115000"/>
              </a:lnSpc>
              <a:spcBef>
                <a:spcPts val="0"/>
              </a:spcBef>
              <a:spcAft>
                <a:spcPts val="0"/>
              </a:spcAft>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Respect the dignity and rights of patients and/or students regardless of social or economic status.</a:t>
            </a:r>
            <a:endParaRPr lang="en-US" sz="2000" dirty="0">
              <a:solidFill>
                <a:srgbClr val="002060"/>
              </a:solidFill>
              <a:effectLst/>
              <a:latin typeface="Arial" panose="020B0604020202020204" pitchFamily="34" charset="0"/>
              <a:ea typeface="Noto Sans Symbols"/>
              <a:cs typeface="Arial" panose="020B0604020202020204" pitchFamily="34" charset="0"/>
            </a:endParaRPr>
          </a:p>
          <a:p>
            <a:pPr marL="342900" marR="0" lvl="0" indent="-342900" algn="just">
              <a:lnSpc>
                <a:spcPct val="115000"/>
              </a:lnSpc>
              <a:spcBef>
                <a:spcPts val="0"/>
              </a:spcBef>
              <a:spcAft>
                <a:spcPts val="0"/>
              </a:spcAft>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Respect your BSN prepared nurse preceptor and accept supervision and guidance.</a:t>
            </a:r>
            <a:endParaRPr lang="en-US" sz="2000" dirty="0">
              <a:solidFill>
                <a:srgbClr val="002060"/>
              </a:solidFill>
              <a:effectLst/>
              <a:latin typeface="Arial" panose="020B0604020202020204" pitchFamily="34" charset="0"/>
              <a:ea typeface="Noto Sans Symbols"/>
              <a:cs typeface="Arial" panose="020B0604020202020204" pitchFamily="34" charset="0"/>
            </a:endParaRPr>
          </a:p>
          <a:p>
            <a:pPr marL="342900" marR="0" lvl="0" indent="-342900" algn="just">
              <a:lnSpc>
                <a:spcPct val="115000"/>
              </a:lnSpc>
              <a:spcBef>
                <a:spcPts val="0"/>
              </a:spcBef>
              <a:spcAft>
                <a:spcPts val="0"/>
              </a:spcAft>
              <a:buFont typeface="Arial" panose="020B0604020202020204" pitchFamily="34" charset="0"/>
              <a:buChar char="•"/>
              <a:tabLst>
                <a:tab pos="6172200" algn="r"/>
              </a:tabLst>
            </a:pPr>
            <a:r>
              <a:rPr lang="en-US" sz="2000" dirty="0">
                <a:solidFill>
                  <a:srgbClr val="002060"/>
                </a:solidFill>
                <a:effectLst/>
                <a:latin typeface="Arial" panose="020B0604020202020204" pitchFamily="34" charset="0"/>
                <a:ea typeface="Arial" panose="020B0604020202020204" pitchFamily="34" charset="0"/>
                <a:cs typeface="Arial" panose="020B0604020202020204" pitchFamily="34" charset="0"/>
              </a:rPr>
              <a:t>Seek out experiences that are appropriate to the field experience courses.</a:t>
            </a:r>
            <a:endParaRPr lang="en-US" sz="2000" dirty="0">
              <a:solidFill>
                <a:srgbClr val="002060"/>
              </a:solidFill>
              <a:effectLst/>
              <a:latin typeface="Arial" panose="020B0604020202020204" pitchFamily="34" charset="0"/>
              <a:ea typeface="Noto Sans Symbols"/>
              <a:cs typeface="Arial" panose="020B0604020202020204" pitchFamily="34" charset="0"/>
            </a:endParaRPr>
          </a:p>
        </p:txBody>
      </p:sp>
      <p:sp>
        <p:nvSpPr>
          <p:cNvPr id="4" name="TextBox 3">
            <a:extLst>
              <a:ext uri="{FF2B5EF4-FFF2-40B4-BE49-F238E27FC236}">
                <a16:creationId xmlns:a16="http://schemas.microsoft.com/office/drawing/2014/main" id="{32B9C939-1684-1B0F-CFB4-B12F004FF332}"/>
              </a:ext>
            </a:extLst>
          </p:cNvPr>
          <p:cNvSpPr txBox="1"/>
          <p:nvPr/>
        </p:nvSpPr>
        <p:spPr>
          <a:xfrm>
            <a:off x="911788" y="4980399"/>
            <a:ext cx="7625249" cy="964880"/>
          </a:xfrm>
          <a:prstGeom prst="rect">
            <a:avLst/>
          </a:prstGeom>
          <a:solidFill>
            <a:schemeClr val="accent1"/>
          </a:solidFill>
        </p:spPr>
        <p:txBody>
          <a:bodyPr wrap="square" rtlCol="0">
            <a:spAutoFit/>
          </a:bodyPr>
          <a:lstStyle/>
          <a:p>
            <a:pPr lvl="0" algn="ctr" fontAlgn="base">
              <a:lnSpc>
                <a:spcPct val="90000"/>
              </a:lnSpc>
            </a:pPr>
            <a:r>
              <a:rPr lang="en-US" sz="2100" dirty="0">
                <a:solidFill>
                  <a:schemeClr val="bg1"/>
                </a:solidFill>
                <a:latin typeface="Arial" panose="020B0604020202020204" pitchFamily="34" charset="0"/>
                <a:cs typeface="Arial" panose="020B0604020202020204" pitchFamily="34" charset="0"/>
              </a:rPr>
              <a:t>The WGU Clinical Badge is not the same as the WGU Student ID. You will order the Clinical Badge through your Field Experience Page as one of the field experience requirements.</a:t>
            </a:r>
          </a:p>
        </p:txBody>
      </p:sp>
    </p:spTree>
    <p:extLst>
      <p:ext uri="{BB962C8B-B14F-4D97-AF65-F5344CB8AC3E}">
        <p14:creationId xmlns:p14="http://schemas.microsoft.com/office/powerpoint/2010/main" val="4129190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a246a0b-313c-4e79-a691-5ed6aa93613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0FD18DBAB92640B86621BC484E79B9" ma:contentTypeVersion="18" ma:contentTypeDescription="Create a new document." ma:contentTypeScope="" ma:versionID="a73cd53835a37c8a0a5a052d2e4dc120">
  <xsd:schema xmlns:xsd="http://www.w3.org/2001/XMLSchema" xmlns:xs="http://www.w3.org/2001/XMLSchema" xmlns:p="http://schemas.microsoft.com/office/2006/metadata/properties" xmlns:ns3="037490b8-c842-4e88-9a78-c7cf473372ff" xmlns:ns4="8a246a0b-313c-4e79-a691-5ed6aa93613c" targetNamespace="http://schemas.microsoft.com/office/2006/metadata/properties" ma:root="true" ma:fieldsID="86ec42ac11273abadd37c47ebc490af6" ns3:_="" ns4:_="">
    <xsd:import namespace="037490b8-c842-4e88-9a78-c7cf473372ff"/>
    <xsd:import namespace="8a246a0b-313c-4e79-a691-5ed6aa93613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490b8-c842-4e88-9a78-c7cf473372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246a0b-313c-4e79-a691-5ed6aa93613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B0C02-4835-49DA-9B99-D0371A0F789A}">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8a246a0b-313c-4e79-a691-5ed6aa93613c"/>
    <ds:schemaRef ds:uri="http://purl.org/dc/elements/1.1/"/>
    <ds:schemaRef ds:uri="037490b8-c842-4e88-9a78-c7cf473372ff"/>
    <ds:schemaRef ds:uri="http://www.w3.org/XML/1998/namespace"/>
    <ds:schemaRef ds:uri="http://purl.org/dc/dcmitype/"/>
  </ds:schemaRefs>
</ds:datastoreItem>
</file>

<file path=customXml/itemProps2.xml><?xml version="1.0" encoding="utf-8"?>
<ds:datastoreItem xmlns:ds="http://schemas.openxmlformats.org/officeDocument/2006/customXml" ds:itemID="{B7C5B500-4986-46F1-9513-315A40224C84}">
  <ds:schemaRefs>
    <ds:schemaRef ds:uri="http://schemas.microsoft.com/sharepoint/v3/contenttype/forms"/>
  </ds:schemaRefs>
</ds:datastoreItem>
</file>

<file path=customXml/itemProps3.xml><?xml version="1.0" encoding="utf-8"?>
<ds:datastoreItem xmlns:ds="http://schemas.openxmlformats.org/officeDocument/2006/customXml" ds:itemID="{98C448E1-771F-42A1-A3BE-05BDCDBEE0A5}">
  <ds:schemaRefs>
    <ds:schemaRef ds:uri="037490b8-c842-4e88-9a78-c7cf473372ff"/>
    <ds:schemaRef ds:uri="8a246a0b-313c-4e79-a691-5ed6aa9361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fa792cf-7768-4341-8857-81754c2afa1f}" enabled="0" method="" siteId="{cfa792cf-7768-4341-8857-81754c2afa1f}" removed="1"/>
</clbl:labelList>
</file>

<file path=docProps/app.xml><?xml version="1.0" encoding="utf-8"?>
<Properties xmlns="http://schemas.openxmlformats.org/officeDocument/2006/extended-properties" xmlns:vt="http://schemas.openxmlformats.org/officeDocument/2006/docPropsVTypes">
  <TotalTime>36723</TotalTime>
  <Words>4595</Words>
  <Application>Microsoft Office PowerPoint</Application>
  <PresentationFormat>Widescreen</PresentationFormat>
  <Paragraphs>505</Paragraphs>
  <Slides>37</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ＭＳ Ｐゴシック</vt:lpstr>
      <vt:lpstr>Aptos</vt:lpstr>
      <vt:lpstr>Aral</vt:lpstr>
      <vt:lpstr>Arial</vt:lpstr>
      <vt:lpstr>Arial Narrow</vt:lpstr>
      <vt:lpstr>Calibri</vt:lpstr>
      <vt:lpstr>Calibri Light</vt:lpstr>
      <vt:lpstr>Courier New</vt:lpstr>
      <vt:lpstr>Lato</vt:lpstr>
      <vt:lpstr>Neue Haas Grotesk Text Pro</vt:lpstr>
      <vt:lpstr>Segoe UI Emoji</vt:lpstr>
      <vt:lpstr>Symbol</vt:lpstr>
      <vt:lpstr>Times New Roman</vt:lpstr>
      <vt:lpstr>Wingdings</vt:lpstr>
      <vt:lpstr>Office Theme</vt:lpstr>
      <vt:lpstr>Office Theme</vt:lpstr>
      <vt:lpstr>RN to BSN and RN to MSN Bridge - Clinical Information Session </vt:lpstr>
      <vt:lpstr>What Are Clinical Field Experiences?</vt:lpstr>
      <vt:lpstr>Clinical Field Experience Courses</vt:lpstr>
      <vt:lpstr>  E224 Competencies                 L225 Competencies</vt:lpstr>
      <vt:lpstr>Site Requirements</vt:lpstr>
      <vt:lpstr>The recommendations outlined in this table reflect the common spheres of care typically associated with these clinical sites. Students are encouraged to verify the specific types of patient care available at their clinical site by consulting with their preceptor and instructor to ensure they align with field experience course requirements.</vt:lpstr>
      <vt:lpstr> Field Experience Spheres of Care  </vt:lpstr>
      <vt:lpstr>The clinical field experience allows you to grow with the help of your experienced nurse preceptor, that is at the proficient or expert level.</vt:lpstr>
      <vt:lpstr>What is My Role when on Site for my Field Experience?</vt:lpstr>
      <vt:lpstr>Preceptor Connection</vt:lpstr>
      <vt:lpstr>Preceptor Criteria</vt:lpstr>
      <vt:lpstr>Preceptor Identification</vt:lpstr>
      <vt:lpstr>Networking and Planning for Field Experience</vt:lpstr>
      <vt:lpstr>Validating Field Experience Hours - E224/L225</vt:lpstr>
      <vt:lpstr>Washington 3 Phone Calls</vt:lpstr>
      <vt:lpstr>Clinical Learning and Placement Support (CLPS)</vt:lpstr>
      <vt:lpstr>Click the graphics below to link to the PACED Video Series </vt:lpstr>
      <vt:lpstr>Accessing the Field  Experience Page </vt:lpstr>
      <vt:lpstr>Field Experience Page </vt:lpstr>
      <vt:lpstr>Field Experience Requirements</vt:lpstr>
      <vt:lpstr>Preplacement Preparation Tasks</vt:lpstr>
      <vt:lpstr>FERPA Release</vt:lpstr>
      <vt:lpstr>Acknowledge Standards of  Professional Conduct</vt:lpstr>
      <vt:lpstr>Knowledge Check</vt:lpstr>
      <vt:lpstr>Preplacement Application</vt:lpstr>
      <vt:lpstr>Schedule an Intro Call </vt:lpstr>
      <vt:lpstr>WGU Standard Compliance</vt:lpstr>
      <vt:lpstr>Essentials/Site- Specifics</vt:lpstr>
      <vt:lpstr>WGU Clinical Badge</vt:lpstr>
      <vt:lpstr>Placement Details Submission</vt:lpstr>
      <vt:lpstr>PowerPoint Presentation</vt:lpstr>
      <vt:lpstr>E224/L225 PRECEPTORS   Must review the WGU Preceptor Orientation Presentation   Must submit a Preceptor Acknowledgment Form  Will be verified to confirm they have an active license and meet accreditation standards  Will directly supervise and oversee all student activities throughout the field experience  Will provide constructive feedback  Will approve student time logs within the Preceptor Community.  </vt:lpstr>
      <vt:lpstr>Affiliation Agreements</vt:lpstr>
      <vt:lpstr>CLPS Department Clearance</vt:lpstr>
      <vt:lpstr> Next Steps</vt:lpstr>
      <vt:lpstr>Questions</vt:lpstr>
      <vt:lpstr>  This checklist represents the sequential Field Experience process that you, the student, will complete once you have been cleared by WGU’s Clinical Learning and Placement Support Team (CLPS)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sholtz@wgu.edu</dc:creator>
  <cp:lastModifiedBy>Suzie Bishop</cp:lastModifiedBy>
  <cp:revision>7</cp:revision>
  <dcterms:created xsi:type="dcterms:W3CDTF">2022-02-07T21:03:31Z</dcterms:created>
  <dcterms:modified xsi:type="dcterms:W3CDTF">2026-02-27T19:39:06Z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0x010100DD0FD18DBAB92640B86621BC484E79B9</vt:lpwstr>
  </property>
</Properties>
</file>